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47"/>
  </p:notesMasterIdLst>
  <p:handoutMasterIdLst>
    <p:handoutMasterId r:id="rId48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</p:sldIdLst>
  <p:sldSz cx="10080625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1932" y="-318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7B6FE359-0828-4731-B04D-B2B9823AAF87}" type="slidenum">
              <a:t>‹#›</a:t>
            </a:fld>
            <a:endParaRPr lang="ru-RU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4597701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64DF2A4F-209E-4709-8053-9FD0FADE756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321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B5744E8-6EC4-4DCE-BCDF-45F4E2D061E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80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040B5C8-EAE4-4835-8E41-1392DB69B2D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61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2CE5D35-AE90-49F1-85E6-405A04500B1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70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2F04CA9-6BCF-4D32-857D-AEA4B352BE5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57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18EDCED-DA74-45F5-9AE2-173BF54426B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70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C5E2A58-29D3-4E55-820C-793F40F4BDB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3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D862BA0-C45F-461B-81C8-78458392F46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05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04FA264-D985-4119-98B6-4A0275011E9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24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E1D525A-4CA4-4E84-9BDC-1D42D304C60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1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C888D1B-8066-4F7B-8E0A-55930437E04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70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A8C31EA-BE5E-4696-B284-8326D001D60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58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5A4321D-57CF-4822-AF79-E1D77A73561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59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8196280-BC70-40E6-A5C6-1DEB6A65A90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33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0F6F88F-4222-44D5-9193-2D2D35311BF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3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E74F632-98DC-44E9-AA2E-70394DDBD30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C4E637E-7BF9-4F73-9135-508CD938BCA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3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FCC9FA-EE90-4A19-967F-3A955A295FE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E4DA7D8-C6B4-406B-B17C-739AC2B8089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6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4F01DBE-AC75-43F9-86B8-31A23B710AD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08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19560B-1255-4011-9EAD-568853F5B6F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71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219D98-D1D9-4DF1-BAEE-A59FB9A063E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17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A90731A-E6A8-4088-9671-5C788B6CAB6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18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2E9DCEE-CA8F-4325-B763-53820F618DC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18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84009F7-899F-4AF1-BA8C-7DE3D61E681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09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C50D389-5290-46AE-B08B-23A48AEA17D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1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824038"/>
            <a:ext cx="445928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4925" y="1824038"/>
            <a:ext cx="44608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8EE0232-EA11-4D24-AEAC-E4466D7F162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94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FFB4758-DE69-43F5-8460-1A7021F7418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53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85A4D05-40DA-4005-AAC3-03969D12C19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15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F9D8968-B960-4BB8-A86E-0C84A65D14E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71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A184E10-7DA5-4184-ABFA-C694F01C315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21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69861C-B4E3-45C0-8C89-16C4653E857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07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8D8B882-197F-477F-AB85-F80F7F5231A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56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8850" y="287338"/>
            <a:ext cx="2266950" cy="59213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287338"/>
            <a:ext cx="6653212" cy="59213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9598491-A29E-4381-9999-EEBE6FB1BD3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09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BBAC181-5F27-49C2-AFAF-483C1C5B231C}" type="slidenum">
              <a:t>‹#›</a:t>
            </a:fld>
            <a:r>
              <a:rPr lang="ru-RU" smtClean="0"/>
              <a:t> /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42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DE27D1B-BA11-4887-A14E-CB4A69705F81}" type="slidenum">
              <a:t>‹#›</a:t>
            </a:fld>
            <a:r>
              <a:rPr lang="ru-RU" smtClean="0"/>
              <a:t> /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18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E04A185-2ABA-43D8-B11F-1A41F7A50E8D}" type="slidenum">
              <a:t>‹#›</a:t>
            </a:fld>
            <a:r>
              <a:rPr lang="ru-RU" smtClean="0"/>
              <a:t> /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563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2163" y="5903913"/>
            <a:ext cx="42068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51438" y="5903913"/>
            <a:ext cx="4208462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6B69011-7BA2-4940-B7EA-FCDA8CF1AE75}" type="slidenum">
              <a:t>‹#›</a:t>
            </a:fld>
            <a:r>
              <a:rPr lang="ru-RU" smtClean="0"/>
              <a:t> /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51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EF06BAA-D7DA-4F4F-BBB9-5327560FB1FC}" type="slidenum">
              <a:t>‹#›</a:t>
            </a:fld>
            <a:r>
              <a:rPr lang="ru-RU" smtClean="0"/>
              <a:t> /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61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90C46C6-FB9B-4A0B-875C-0F11E84F9DFD}" type="slidenum">
              <a:t>‹#›</a:t>
            </a:fld>
            <a:r>
              <a:rPr lang="ru-RU" smtClean="0"/>
              <a:t> /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60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498A8C0-8370-446D-B796-8993FA564E9E}" type="slidenum">
              <a:t>‹#›</a:t>
            </a:fld>
            <a:r>
              <a:rPr lang="ru-RU" smtClean="0"/>
              <a:t> /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14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6C09B57-2E55-486C-A13A-C8EA7B70D522}" type="slidenum">
              <a:t>‹#›</a:t>
            </a:fld>
            <a:r>
              <a:rPr lang="ru-RU" smtClean="0"/>
              <a:t> /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88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6DDE41C-5A9E-40AE-8C7B-2C008F53FA9C}" type="slidenum">
              <a:t>‹#›</a:t>
            </a:fld>
            <a:r>
              <a:rPr lang="ru-RU" smtClean="0"/>
              <a:t> /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47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5E3632E-9D84-4656-9B2E-0431DA9FE167}" type="slidenum">
              <a:t>‹#›</a:t>
            </a:fld>
            <a:r>
              <a:rPr lang="ru-RU" smtClean="0"/>
              <a:t> /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71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18363" y="4103688"/>
            <a:ext cx="2141537" cy="6184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92163" y="4103688"/>
            <a:ext cx="6273800" cy="6184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12A3EA9-AB4C-4F34-8A11-6879DE06B618}" type="slidenum">
              <a:t>‹#›</a:t>
            </a:fld>
            <a:r>
              <a:rPr lang="ru-RU" smtClean="0"/>
              <a:t> /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837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43BB86C9-1E57-4EEB-8AE4-4583BDE72843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hangingPunct="0">
        <a:tabLst/>
        <a:defRPr lang="ru-RU" sz="44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  <a:cs typeface="Mangal" pitchFamily="2"/>
        </a:defRPr>
      </a:lvl1pPr>
    </p:titleStyle>
    <p:bodyStyle>
      <a:lvl1pPr rtl="0" hangingPunct="0">
        <a:spcBef>
          <a:spcPts val="1417"/>
        </a:spcBef>
        <a:spcAft>
          <a:spcPts val="0"/>
        </a:spcAft>
        <a:tabLst/>
        <a:defRPr lang="ru-RU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  <a:cs typeface="Mangal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A72ACAFD-D71C-4544-A592-C462CF586ED6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hangingPunct="0">
        <a:tabLst/>
        <a:defRPr lang="ru-RU" sz="44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  <a:cs typeface="Mangal" pitchFamily="2"/>
        </a:defRPr>
      </a:lvl1pPr>
    </p:titleStyle>
    <p:bodyStyle>
      <a:lvl1pPr rtl="0" hangingPunct="0">
        <a:spcBef>
          <a:spcPts val="1417"/>
        </a:spcBef>
        <a:spcAft>
          <a:spcPts val="0"/>
        </a:spcAft>
        <a:tabLst/>
        <a:defRPr lang="ru-RU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  <a:cs typeface="Mangal" pitchFamily="2"/>
        </a:defRPr>
      </a:lvl1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9" y="288000"/>
            <a:ext cx="9072000" cy="12481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999" y="1823760"/>
            <a:ext cx="907200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528"/>
              </a:spcAft>
              <a:buSzPct val="45000"/>
              <a:buFont typeface="StarSymbol"/>
              <a:buNone/>
              <a:defRPr lang="ru-RU" sz="347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528"/>
              </a:spcAft>
              <a:buSzPct val="45000"/>
              <a:buFont typeface="StarSymbol"/>
              <a:buChar char="●"/>
              <a:defRPr lang="ru-RU" sz="347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225"/>
              </a:spcAft>
              <a:buSzPct val="45000"/>
              <a:buFont typeface="StarSymbol"/>
              <a:buChar char="●"/>
              <a:defRPr lang="ru-RU" sz="304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916"/>
              </a:spcAft>
              <a:buSzPct val="75000"/>
              <a:buFont typeface="StarSymbol"/>
              <a:buChar char="–"/>
              <a:defRPr lang="ru-RU" sz="260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609"/>
              </a:spcAft>
              <a:buSzPct val="45000"/>
              <a:buFont typeface="StarSymbol"/>
              <a:buChar char="●"/>
              <a:defRPr lang="ru-RU" sz="217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303"/>
              </a:spcAft>
              <a:buSzPct val="75000"/>
              <a:buFont typeface="StarSymbol"/>
              <a:buChar char="–"/>
              <a:defRPr lang="ru-RU" sz="217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303"/>
              </a:spcAft>
              <a:buSzPct val="45000"/>
              <a:buFont typeface="StarSymbol"/>
              <a:buChar char="●"/>
              <a:defRPr lang="ru-RU" sz="217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303"/>
              </a:spcAft>
              <a:buSzPct val="45000"/>
              <a:buFont typeface="StarSymbol"/>
              <a:buChar char="●"/>
              <a:defRPr lang="ru-RU" sz="217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303"/>
              </a:spcAft>
              <a:buSzPct val="45000"/>
              <a:buFont typeface="StarSymbol"/>
              <a:buChar char="●"/>
              <a:defRPr lang="ru-RU" sz="217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303"/>
              </a:spcAft>
              <a:buSzPct val="45000"/>
              <a:buFont typeface="StarSymbol"/>
              <a:buChar char="●"/>
              <a:defRPr lang="ru-RU" sz="2170" b="0" i="0" u="none" strike="noStrike" kern="1200">
                <a:ln>
                  <a:noFill/>
                </a:ln>
                <a:latin typeface="Liberation Sans" pitchFamily="18"/>
                <a:ea typeface="Droid Sans Fallback" pitchFamily="2"/>
                <a:cs typeface="Lohit Hindi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999" y="6886440"/>
            <a:ext cx="2348280" cy="5209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000" y="6886440"/>
            <a:ext cx="3195000" cy="5209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000" y="6886440"/>
            <a:ext cx="2348280" cy="5209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35CD8A2A-BF61-40C4-882C-AB2FEBD50EAC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hangingPunct="0">
        <a:tabLst/>
        <a:defRPr lang="ru-RU" sz="4760" b="0" i="0" u="none" strike="noStrike" kern="1200">
          <a:ln>
            <a:noFill/>
          </a:ln>
          <a:solidFill>
            <a:srgbClr val="FFFFFF"/>
          </a:solidFill>
          <a:latin typeface="Liberation Sans" pitchFamily="18"/>
        </a:defRPr>
      </a:lvl1pPr>
    </p:titleStyle>
    <p:bodyStyle>
      <a:lvl1pPr marL="0" marR="0" indent="0" rtl="0" hangingPunct="0">
        <a:spcBef>
          <a:spcPts val="0"/>
        </a:spcBef>
        <a:spcAft>
          <a:spcPts val="1528"/>
        </a:spcAft>
        <a:tabLst/>
        <a:defRPr lang="ru-RU" sz="3470" b="0" i="0" u="none" strike="noStrike" kern="1200">
          <a:ln>
            <a:noFill/>
          </a:ln>
          <a:latin typeface="Liberation Sans" pitchFamily="18"/>
        </a:defRPr>
      </a:lvl1pPr>
    </p:bodyStyle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792000" y="4104000"/>
            <a:ext cx="8568000" cy="144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792000" y="5903999"/>
            <a:ext cx="8568000" cy="438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879"/>
              </a:spcAft>
              <a:buClr>
                <a:srgbClr val="333333"/>
              </a:buClr>
              <a:buSzPct val="45000"/>
              <a:buFont typeface="StarSymbol"/>
              <a:buNone/>
              <a:defRPr lang="ru-RU" sz="2400" b="0" i="0" u="none" strike="noStrike" kern="1200">
                <a:ln>
                  <a:noFill/>
                </a:ln>
                <a:solidFill>
                  <a:srgbClr val="333333"/>
                </a:solidFill>
                <a:latin typeface="Open Sans" pitchFamily="34"/>
                <a:ea typeface="Droid Sans Fallback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879"/>
              </a:spcAft>
              <a:buClr>
                <a:srgbClr val="333333"/>
              </a:buClr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333333"/>
                </a:solidFill>
                <a:latin typeface="Open Sans" pitchFamily="34"/>
                <a:ea typeface="Droid Sans Fallback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497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400" b="0" i="0" u="none" strike="noStrike" kern="1200">
                <a:ln>
                  <a:noFill/>
                </a:ln>
                <a:solidFill>
                  <a:srgbClr val="333333"/>
                </a:solidFill>
                <a:latin typeface="Open Sans" pitchFamily="34"/>
                <a:ea typeface="Droid Sans Fallback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1120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333333"/>
                </a:solidFill>
                <a:latin typeface="Open Sans" pitchFamily="34"/>
                <a:ea typeface="Droid Sans Fallback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743"/>
              </a:spcAft>
              <a:buClr>
                <a:srgbClr val="FFFFFF"/>
              </a:buClr>
              <a:buSzPct val="75000"/>
              <a:buFont typeface="StarSymbol"/>
              <a:buChar char="–"/>
              <a:defRPr lang="ru-RU" sz="2400" b="0" i="0" u="none" strike="noStrike" kern="1200">
                <a:ln>
                  <a:noFill/>
                </a:ln>
                <a:solidFill>
                  <a:srgbClr val="333333"/>
                </a:solidFill>
                <a:latin typeface="Open Sans" pitchFamily="34"/>
                <a:ea typeface="Droid Sans Fallback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366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333333"/>
                </a:solidFill>
                <a:latin typeface="Open Sans" pitchFamily="34"/>
                <a:ea typeface="Droid Sans Fallback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366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333333"/>
                </a:solidFill>
                <a:latin typeface="Open Sans" pitchFamily="34"/>
                <a:ea typeface="Droid Sans Fallback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366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333333"/>
                </a:solidFill>
                <a:latin typeface="Open Sans" pitchFamily="34"/>
                <a:ea typeface="Droid Sans Fallback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366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670" b="0" i="0" u="none" strike="noStrike" kern="1200">
                <a:ln>
                  <a:noFill/>
                </a:ln>
                <a:solidFill>
                  <a:srgbClr val="333333"/>
                </a:solidFill>
                <a:latin typeface="Open Sans" pitchFamily="34"/>
                <a:ea typeface="Droid Sans Fallback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366"/>
              </a:spcAft>
              <a:buClr>
                <a:srgbClr val="FFFFFF"/>
              </a:buClr>
              <a:buSzPct val="45000"/>
              <a:buFont typeface="StarSymbol"/>
              <a:buChar char="●"/>
              <a:defRPr lang="ru-RU" sz="2670" b="0" i="0" u="none" strike="noStrike" kern="1200">
                <a:ln>
                  <a:noFill/>
                </a:ln>
                <a:solidFill>
                  <a:srgbClr val="333333"/>
                </a:solidFill>
                <a:latin typeface="Open Sans" pitchFamily="34"/>
                <a:ea typeface="Droid Sans Fallback" pitchFamily="2"/>
                <a:cs typeface="Lohit Hindi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999" y="688644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Open Sans" pitchFamily="34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644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ru-RU" sz="1400" kern="1200">
                <a:latin typeface="Open Sans" pitchFamily="34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644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Open Sans" pitchFamily="34"/>
                <a:ea typeface="Segoe UI" pitchFamily="2"/>
                <a:cs typeface="Tahoma" pitchFamily="2"/>
              </a:defRPr>
            </a:lvl1pPr>
          </a:lstStyle>
          <a:p>
            <a:pPr lvl="0"/>
            <a:fld id="{7480F0C4-98C3-4C5E-BE99-C2B755DD4B3D}" type="slidenum">
              <a:t>‹#›</a:t>
            </a:fld>
            <a:r>
              <a:rPr lang="ru-RU"/>
              <a:t> /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0" y="4320000"/>
            <a:ext cx="503999" cy="108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F2929"/>
          </a:solidFill>
          <a:ln>
            <a:noFill/>
            <a:prstDash val="solid"/>
          </a:ln>
        </p:spPr>
        <p:txBody>
          <a:bodyPr lIns="0" tIns="0" rIns="0" bIns="0" anchor="ctr" anchorCtr="0"/>
          <a:lstStyle/>
          <a:p>
            <a:pPr lvl="0" rtl="0" hangingPunct="0">
              <a:buNone/>
              <a:tabLst/>
            </a:pPr>
            <a:endParaRPr lang="ru-RU" sz="2400" kern="1200">
              <a:latin typeface="Liberation Serif" pitchFamily="18"/>
              <a:ea typeface="Segoe UI" pitchFamily="2"/>
              <a:cs typeface="Tahoma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rtl="0" hangingPunct="0">
        <a:tabLst/>
        <a:defRPr lang="ru-RU" sz="4800" b="1" i="0" u="none" strike="noStrike" kern="1200">
          <a:ln>
            <a:noFill/>
          </a:ln>
          <a:solidFill>
            <a:srgbClr val="333333"/>
          </a:solidFill>
          <a:latin typeface="Open Sans" pitchFamily="34"/>
        </a:defRPr>
      </a:lvl1pPr>
    </p:titleStyle>
    <p:bodyStyle>
      <a:lvl1pPr marL="0" marR="0" indent="0" rtl="0" hangingPunct="0">
        <a:spcBef>
          <a:spcPts val="0"/>
        </a:spcBef>
        <a:spcAft>
          <a:spcPts val="1879"/>
        </a:spcAft>
        <a:tabLst/>
        <a:defRPr lang="ru-RU" sz="2400" b="0" i="0" u="none" strike="noStrike" kern="1200">
          <a:ln>
            <a:noFill/>
          </a:ln>
          <a:solidFill>
            <a:srgbClr val="333333"/>
          </a:solidFill>
          <a:latin typeface="Open Sans" pitchFamily="34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46480" y="1800000"/>
            <a:ext cx="9000000" cy="309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66">
              <a:alpha val="55000"/>
            </a:srgbClr>
          </a:solidFill>
          <a:ln w="0">
            <a:solidFill>
              <a:srgbClr val="0000CC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Заголовок 3"/>
          <p:cNvSpPr txBox="1">
            <a:spLocks noGrp="1"/>
          </p:cNvSpPr>
          <p:nvPr>
            <p:ph type="title" idx="4294967295"/>
          </p:nvPr>
        </p:nvSpPr>
        <p:spPr>
          <a:xfrm>
            <a:off x="576000" y="2142360"/>
            <a:ext cx="9072000" cy="22496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spcAft>
                <a:spcPts val="1199"/>
              </a:spcAft>
              <a:buNone/>
            </a:pPr>
            <a:r>
              <a:rPr lang="ru-RU" sz="4000" b="1">
                <a:solidFill>
                  <a:srgbClr val="0000CC"/>
                </a:solidFill>
                <a:latin typeface="Times New Roman" pitchFamily="18"/>
              </a:rPr>
              <a:t>ТЕХНОЛОГИЯ ВОЗВЕДЕНИЯ ЖИЛЫХ И ОБЩЕСТВЕННЫХ ЗДАНИЙ С МОНОЛИТНЫМ ЖЕЛЕЗОБЕТОННЫМ КАРКАСОМ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2015999" y="72000"/>
            <a:ext cx="6480000" cy="864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2600" b="1" dirty="0" smtClean="0">
                <a:solidFill>
                  <a:srgbClr val="0000CC"/>
                </a:solidFill>
                <a:latin typeface="Times New Roman" pitchFamily="18"/>
              </a:rPr>
              <a:t>Вопросы</a:t>
            </a:r>
            <a:endParaRPr lang="ru-RU" sz="2600" b="1" dirty="0">
              <a:solidFill>
                <a:srgbClr val="0000CC"/>
              </a:solidFill>
              <a:latin typeface="Times New Roman" pitchFamily="1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000" y="1944000"/>
            <a:ext cx="7416000" cy="4320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2000" y="1563480"/>
            <a:ext cx="180720" cy="427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72" y="714708"/>
            <a:ext cx="9576856" cy="6461854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algn="just" rtl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rial" pitchFamily="34"/>
                <a:cs typeface="Mangal" pitchFamily="2"/>
              </a:rPr>
              <a:t>1. Выбор типа и конструктивной системы опалубки</a:t>
            </a:r>
          </a:p>
          <a:p>
            <a:pPr marL="0" marR="0" lvl="0" indent="0" algn="just" rtl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rial" pitchFamily="34"/>
                <a:cs typeface="Mangal" pitchFamily="2"/>
              </a:rPr>
              <a:t>2. Заданный темп возведения монолитных конструкций</a:t>
            </a:r>
          </a:p>
          <a:p>
            <a:pPr marL="0" marR="0" lvl="0" indent="0" algn="just" rtl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rial" pitchFamily="34"/>
                <a:cs typeface="Mangal" pitchFamily="2"/>
              </a:rPr>
              <a:t>3. Опалубка и опалубочные работы</a:t>
            </a:r>
          </a:p>
          <a:p>
            <a:pPr marL="0" marR="0" lvl="0" indent="0" algn="just" rtl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rial" pitchFamily="34"/>
                <a:cs typeface="Mangal" pitchFamily="2"/>
              </a:rPr>
              <a:t>3.1. Стеновая опалубка</a:t>
            </a:r>
          </a:p>
          <a:p>
            <a:pPr marL="0" marR="0" lvl="0" indent="0" algn="just" rtl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rial" pitchFamily="34"/>
                <a:cs typeface="Mangal" pitchFamily="2"/>
              </a:rPr>
              <a:t>3.1.1. </a:t>
            </a:r>
            <a:r>
              <a:rPr lang="ru-RU" sz="1800" b="0" i="0" u="none" strike="noStrike" kern="1200" cap="none" dirty="0" err="1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rial" pitchFamily="34"/>
                <a:cs typeface="Mangal" pitchFamily="2"/>
              </a:rPr>
              <a:t>Крупнощитовая</a:t>
            </a:r>
            <a:r>
              <a:rPr lang="ru-RU" sz="1800" b="0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rial" pitchFamily="34"/>
                <a:cs typeface="Mangal" pitchFamily="2"/>
              </a:rPr>
              <a:t> опалубка</a:t>
            </a:r>
          </a:p>
          <a:p>
            <a:pPr marL="0" marR="0" lvl="0" indent="0" algn="just" rtl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rial" pitchFamily="34"/>
                <a:cs typeface="Mangal" pitchFamily="2"/>
              </a:rPr>
              <a:t>3.1.2. </a:t>
            </a:r>
            <a:r>
              <a:rPr lang="ru-RU" sz="1800" b="0" i="0" u="none" strike="noStrike" kern="1200" cap="none" dirty="0" err="1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rial" pitchFamily="34"/>
                <a:cs typeface="Mangal" pitchFamily="2"/>
              </a:rPr>
              <a:t>Мелкощитовая</a:t>
            </a:r>
            <a:r>
              <a:rPr lang="ru-RU" sz="1800" b="0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rial" pitchFamily="34"/>
                <a:cs typeface="Mangal" pitchFamily="2"/>
              </a:rPr>
              <a:t> опалубка</a:t>
            </a:r>
          </a:p>
          <a:p>
            <a:pPr marL="0" marR="0" lvl="0" indent="0" algn="just" rtl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Arial" pitchFamily="34"/>
                <a:cs typeface="Mangal" pitchFamily="2"/>
              </a:rPr>
              <a:t>3.1.3. Мелкоштучная инвентарная щитовая опалубка</a:t>
            </a:r>
          </a:p>
          <a:p>
            <a:pPr marL="0" marR="0" lvl="0" indent="0" algn="just" rtl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cap="non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rial" pitchFamily="34"/>
                <a:cs typeface="Mangal" pitchFamily="2"/>
              </a:rPr>
              <a:t>3.2. Опалубка перекрытий</a:t>
            </a:r>
          </a:p>
          <a:p>
            <a:pPr marL="0" marR="0" lvl="0" indent="0" algn="just" rtl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cap="non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rial" pitchFamily="34"/>
                <a:cs typeface="Mangal" pitchFamily="2"/>
              </a:rPr>
              <a:t>3.2.1.Опалубка перекрытий на телескопических стойках</a:t>
            </a:r>
          </a:p>
          <a:p>
            <a:pPr marL="0" marR="0" lvl="0" indent="0" algn="just" rtl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cap="non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rial" pitchFamily="34"/>
                <a:cs typeface="Mangal" pitchFamily="2"/>
              </a:rPr>
              <a:t>3.2.3.Опалубка перекрытия на основе опорных башен</a:t>
            </a:r>
          </a:p>
          <a:p>
            <a:pPr marL="0" marR="0" lvl="0" indent="0" algn="just" rtl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cap="none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rial" pitchFamily="34"/>
                <a:cs typeface="Mangal" pitchFamily="2"/>
              </a:rPr>
              <a:t>3.3. Опалубка перекрытий на столах</a:t>
            </a:r>
          </a:p>
          <a:p>
            <a:pPr marL="0" marR="0" lvl="0" indent="0" algn="just" rtl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cap="none" dirty="0">
                <a:ln>
                  <a:noFill/>
                </a:ln>
                <a:solidFill>
                  <a:srgbClr val="00B050"/>
                </a:solidFill>
                <a:latin typeface="Times New Roman" pitchFamily="18"/>
                <a:ea typeface="Arial" pitchFamily="34"/>
                <a:cs typeface="Mangal" pitchFamily="2"/>
              </a:rPr>
              <a:t>4. Размеры принятой захватки</a:t>
            </a:r>
          </a:p>
          <a:p>
            <a:pPr marL="0" marR="0" lvl="0" indent="0" algn="just" rtl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cap="none" dirty="0">
                <a:ln>
                  <a:noFill/>
                </a:ln>
                <a:solidFill>
                  <a:srgbClr val="00B050"/>
                </a:solidFill>
                <a:latin typeface="Times New Roman" pitchFamily="18"/>
                <a:ea typeface="Arial" pitchFamily="34"/>
                <a:cs typeface="Mangal" pitchFamily="2"/>
              </a:rPr>
              <a:t>5. Время выдерживания бетона в опалубке</a:t>
            </a:r>
          </a:p>
          <a:p>
            <a:pPr marL="0" marR="0" lvl="0" indent="0" algn="just" rtl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cap="none" dirty="0" smtClean="0">
                <a:ln>
                  <a:noFill/>
                </a:ln>
                <a:solidFill>
                  <a:srgbClr val="00B050"/>
                </a:solidFill>
                <a:latin typeface="Times New Roman" pitchFamily="18"/>
                <a:ea typeface="Arial" pitchFamily="34"/>
                <a:cs typeface="Mangal" pitchFamily="2"/>
              </a:rPr>
              <a:t>6.Дополнительные </a:t>
            </a:r>
            <a:r>
              <a:rPr lang="ru-RU" sz="1800" b="0" i="0" u="none" strike="noStrike" kern="1200" cap="none" dirty="0">
                <a:ln>
                  <a:noFill/>
                </a:ln>
                <a:solidFill>
                  <a:srgbClr val="00B050"/>
                </a:solidFill>
                <a:latin typeface="Times New Roman" pitchFamily="18"/>
                <a:ea typeface="Arial" pitchFamily="34"/>
                <a:cs typeface="Mangal" pitchFamily="2"/>
              </a:rPr>
              <a:t>технологические и инженерные мероприятия для ускорения оборачиваемости опалубки</a:t>
            </a:r>
          </a:p>
          <a:p>
            <a:pPr marL="0" marR="0" lvl="0" indent="0" algn="just" rtl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cap="none" dirty="0">
                <a:ln>
                  <a:noFill/>
                </a:ln>
                <a:solidFill>
                  <a:srgbClr val="00B050"/>
                </a:solidFill>
                <a:latin typeface="Times New Roman" pitchFamily="18"/>
                <a:ea typeface="Arial" pitchFamily="34"/>
                <a:cs typeface="Mangal" pitchFamily="2"/>
              </a:rPr>
              <a:t>7. Распалубка монолитных конструкций</a:t>
            </a:r>
            <a:r>
              <a:rPr lang="ru-RU" sz="1800" b="0" i="0" u="none" strike="noStrike" kern="1200" cap="none" dirty="0" smtClean="0">
                <a:ln>
                  <a:noFill/>
                </a:ln>
                <a:solidFill>
                  <a:srgbClr val="00B050"/>
                </a:solidFill>
                <a:latin typeface="Times New Roman" pitchFamily="18"/>
                <a:ea typeface="Arial" pitchFamily="34"/>
                <a:cs typeface="Mangal" pitchFamily="2"/>
              </a:rPr>
              <a:t>.</a:t>
            </a:r>
            <a:endParaRPr lang="ru-RU" sz="1800" b="0" i="0" u="none" strike="noStrike" kern="1200" cap="none" dirty="0">
              <a:ln>
                <a:noFill/>
              </a:ln>
              <a:solidFill>
                <a:srgbClr val="00B050"/>
              </a:solidFill>
              <a:latin typeface="Times New Roman" pitchFamily="18"/>
              <a:ea typeface="Arial" pitchFamily="34"/>
              <a:cs typeface="Mang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504000" y="10269"/>
            <a:ext cx="9072000" cy="12481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spcAft>
                <a:spcPts val="1001"/>
              </a:spcAft>
              <a:buNone/>
            </a:pPr>
            <a:r>
              <a:rPr lang="ru-RU" sz="2600" b="1" dirty="0">
                <a:solidFill>
                  <a:srgbClr val="0000CC"/>
                </a:solidFill>
                <a:latin typeface="Times New Roman" pitchFamily="18"/>
              </a:rPr>
              <a:t>1. Выбор типа и конструктивной системы опалубки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504000" y="1187549"/>
            <a:ext cx="9072000" cy="547200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 algn="just">
              <a:spcBef>
                <a:spcPts val="0"/>
              </a:spcBef>
              <a:buNone/>
            </a:pPr>
            <a:r>
              <a:rPr lang="ru-RU" sz="2000" b="1" dirty="0">
                <a:latin typeface="Times New Roman" pitchFamily="18"/>
              </a:rPr>
              <a:t>    Опалубка, используемая в строительстве, должна обладать следующими основными качествами: </a:t>
            </a:r>
            <a:r>
              <a:rPr lang="ru-RU" sz="2000" b="1" i="1" dirty="0">
                <a:solidFill>
                  <a:srgbClr val="0000FF"/>
                </a:solidFill>
                <a:latin typeface="Times New Roman" pitchFamily="18"/>
              </a:rPr>
              <a:t>прочностью, жесткостью, геометрической неизменяе­мостью формы под воздействием нагрузок, способностью обеспечивать требуе­мое качество поверхности бетона, технологичностью сборки и разборки</a:t>
            </a:r>
            <a:r>
              <a:rPr lang="ru-RU" sz="2000" b="1" dirty="0">
                <a:solidFill>
                  <a:srgbClr val="0000FF"/>
                </a:solidFill>
                <a:latin typeface="Times New Roman" pitchFamily="18"/>
              </a:rPr>
              <a:t>.</a:t>
            </a:r>
            <a:r>
              <a:rPr lang="ru-RU" sz="2000" b="1" dirty="0">
                <a:latin typeface="Times New Roman" pitchFamily="18"/>
              </a:rPr>
              <a:t> Опа­лубка должна проектироваться и изготовляться в соответствии с требованиями ГОСТ 23478-79 «Опалубка для возведения монолитных бетонных и железобе­тонных конструкций. Классификация и общие технические требования».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b="1" dirty="0">
                <a:latin typeface="Times New Roman" pitchFamily="18"/>
              </a:rPr>
              <a:t> При возведении многоэтажных монолитных зданий наиболее часто используются три технологических метода, различающихся по конструктивно технологическим особенностям используемых опалубочных систем:</a:t>
            </a:r>
          </a:p>
          <a:p>
            <a:pPr marL="108000" lvl="0" indent="0" algn="just"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rgbClr val="0000FF"/>
                </a:solidFill>
                <a:latin typeface="Times New Roman" pitchFamily="18"/>
              </a:rPr>
              <a:t>- возведение </a:t>
            </a:r>
            <a:r>
              <a:rPr lang="ru-RU" sz="2000" b="1" i="1" dirty="0">
                <a:solidFill>
                  <a:srgbClr val="0000FF"/>
                </a:solidFill>
                <a:latin typeface="Times New Roman" pitchFamily="18"/>
              </a:rPr>
              <a:t>конструктивных элементов зданий в </a:t>
            </a:r>
            <a:r>
              <a:rPr lang="ru-RU" sz="2000" b="1" i="1" dirty="0" err="1">
                <a:solidFill>
                  <a:srgbClr val="0000FF"/>
                </a:solidFill>
                <a:latin typeface="Times New Roman" pitchFamily="18"/>
              </a:rPr>
              <a:t>мелкощитовой</a:t>
            </a:r>
            <a:r>
              <a:rPr lang="ru-RU" sz="2000" b="1" i="1" dirty="0">
                <a:solidFill>
                  <a:srgbClr val="0000FF"/>
                </a:solidFill>
                <a:latin typeface="Times New Roman" pitchFamily="18"/>
              </a:rPr>
              <a:t> разборно-переставной опалубке;</a:t>
            </a:r>
          </a:p>
          <a:p>
            <a:pPr marL="108000" lvl="0" indent="0" algn="just"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rgbClr val="0000FF"/>
                </a:solidFill>
                <a:latin typeface="Times New Roman" pitchFamily="18"/>
              </a:rPr>
              <a:t>- возведение </a:t>
            </a:r>
            <a:r>
              <a:rPr lang="ru-RU" sz="2000" b="1" i="1" dirty="0">
                <a:solidFill>
                  <a:srgbClr val="0000FF"/>
                </a:solidFill>
                <a:latin typeface="Times New Roman" pitchFamily="18"/>
              </a:rPr>
              <a:t>конструктивных элементов зданий в </a:t>
            </a:r>
            <a:r>
              <a:rPr lang="ru-RU" sz="2000" b="1" i="1" dirty="0" err="1">
                <a:solidFill>
                  <a:srgbClr val="0000FF"/>
                </a:solidFill>
                <a:latin typeface="Times New Roman" pitchFamily="18"/>
              </a:rPr>
              <a:t>крупнощитовой</a:t>
            </a:r>
            <a:r>
              <a:rPr lang="ru-RU" sz="2000" b="1" i="1" dirty="0">
                <a:solidFill>
                  <a:srgbClr val="0000FF"/>
                </a:solidFill>
                <a:latin typeface="Times New Roman" pitchFamily="18"/>
              </a:rPr>
              <a:t> и блочной переставных опалубках;</a:t>
            </a:r>
          </a:p>
          <a:p>
            <a:pPr marL="108000" lvl="0" indent="0" algn="just"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rgbClr val="0000FF"/>
                </a:solidFill>
                <a:latin typeface="Times New Roman" pitchFamily="18"/>
              </a:rPr>
              <a:t>- 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/>
              </a:rPr>
              <a:t>возведение </a:t>
            </a:r>
            <a:r>
              <a:rPr lang="ru-RU" sz="2000" b="1" i="1" dirty="0">
                <a:solidFill>
                  <a:srgbClr val="0000FF"/>
                </a:solidFill>
                <a:latin typeface="Times New Roman" pitchFamily="18"/>
              </a:rPr>
              <a:t>конструктивных элементов зданий в объемно-переставной горизонтально или вертикально извлекаемой 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/>
              </a:rPr>
              <a:t>опалубке.</a:t>
            </a:r>
            <a:endParaRPr lang="ru-RU" sz="2000" b="1" i="1" dirty="0">
              <a:solidFill>
                <a:srgbClr val="0000FF"/>
              </a:solidFill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60000" y="432000"/>
            <a:ext cx="9216000" cy="612000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 algn="just">
              <a:spcBef>
                <a:spcPts val="0"/>
              </a:spcBef>
              <a:buNone/>
            </a:pPr>
            <a:r>
              <a:rPr lang="ru-RU" sz="2000" b="1" dirty="0">
                <a:latin typeface="Times New Roman" pitchFamily="18"/>
              </a:rPr>
              <a:t>  </a:t>
            </a:r>
            <a:r>
              <a:rPr lang="ru-RU" sz="2000" b="1" i="1" dirty="0">
                <a:solidFill>
                  <a:srgbClr val="0000FF"/>
                </a:solidFill>
                <a:latin typeface="Times New Roman" pitchFamily="18"/>
              </a:rPr>
              <a:t>Одним из важнейших показателей опалубки является ее оборачиваемость (возможность многократного использования).</a:t>
            </a:r>
            <a:r>
              <a:rPr lang="ru-RU" sz="2000" b="1" dirty="0">
                <a:latin typeface="Times New Roman" pitchFamily="18"/>
              </a:rPr>
              <a:t> Чем выше показатель оборачива­емости, тем ниже себестоимость опалубки на единицу объема железобетонной конструкции. Средние показатели оборачиваемости опалубок разного типа при­ведены в </a:t>
            </a:r>
            <a:r>
              <a:rPr lang="ru-RU" sz="2000" b="1" dirty="0">
                <a:solidFill>
                  <a:srgbClr val="FF0000"/>
                </a:solidFill>
                <a:latin typeface="Times New Roman" pitchFamily="18"/>
              </a:rPr>
              <a:t>табл. 1.</a:t>
            </a:r>
            <a:r>
              <a:rPr lang="ru-RU" sz="2000" b="1" dirty="0">
                <a:latin typeface="Times New Roman" pitchFamily="18"/>
              </a:rPr>
              <a:t> Показатель оборачиваемости следует учитывать при состав­лении спецификаций опалубки.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b="1" dirty="0">
                <a:latin typeface="Times New Roman" pitchFamily="18"/>
              </a:rPr>
              <a:t>        Выбор той или иной опалубочной системы осуществляется с учетом:</a:t>
            </a:r>
          </a:p>
          <a:p>
            <a:pPr marL="108000" lvl="0" indent="0" algn="just"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rgbClr val="0000FF"/>
                </a:solidFill>
                <a:latin typeface="Times New Roman" pitchFamily="18"/>
              </a:rPr>
              <a:t>- технологического </a:t>
            </a:r>
            <a:r>
              <a:rPr lang="ru-RU" sz="2000" b="1" i="1" dirty="0">
                <a:solidFill>
                  <a:srgbClr val="0000FF"/>
                </a:solidFill>
                <a:latin typeface="Times New Roman" pitchFamily="18"/>
              </a:rPr>
              <a:t>соответствия опалубки конструкциям объекта;</a:t>
            </a:r>
          </a:p>
          <a:p>
            <a:pPr marL="108000" lvl="0" indent="0" algn="just"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rgbClr val="0000FF"/>
                </a:solidFill>
                <a:latin typeface="Times New Roman" pitchFamily="18"/>
              </a:rPr>
              <a:t>- экономической </a:t>
            </a:r>
            <a:r>
              <a:rPr lang="ru-RU" sz="2000" b="1" i="1" dirty="0">
                <a:solidFill>
                  <a:srgbClr val="0000FF"/>
                </a:solidFill>
                <a:latin typeface="Times New Roman" pitchFamily="18"/>
              </a:rPr>
              <a:t>эффективности применения того или иного типа опалу­бочных систем, приемлемых для объекта.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16960" y="3528000"/>
            <a:ext cx="9131040" cy="28976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368000" y="6505200"/>
            <a:ext cx="7776000" cy="491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000" b="1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Microsoft YaHei" pitchFamily="2"/>
                <a:cs typeface="Mangal" pitchFamily="2"/>
              </a:rPr>
              <a:t>Таблица</a:t>
            </a:r>
            <a:r>
              <a:rPr lang="ru-RU" sz="2000" b="1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</a:t>
            </a:r>
            <a:r>
              <a:rPr lang="ru-RU" sz="2000" b="1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Microsoft YaHei" pitchFamily="2"/>
                <a:cs typeface="Mangal" pitchFamily="2"/>
              </a:rPr>
              <a:t>1.</a:t>
            </a:r>
            <a:r>
              <a:rPr lang="ru-RU" sz="2000" b="1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Минимальная оборачиваемость опалубки в циклах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1" i="0" u="none" strike="noStrike" kern="1200" cap="none" dirty="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72360" y="1273320"/>
            <a:ext cx="9935640" cy="34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43768" y="4896000"/>
            <a:ext cx="9073008" cy="88207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buNone/>
              <a:tabLst/>
            </a:pPr>
            <a:r>
              <a:rPr lang="ru-RU" sz="1600" b="1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Microsoft YaHei" pitchFamily="2"/>
                <a:cs typeface="Mangal" pitchFamily="2"/>
              </a:rPr>
              <a:t>Рис. 1.</a:t>
            </a:r>
            <a:r>
              <a:rPr lang="ru-RU" sz="1600" b="1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Примерный технологический график выполнения бетонных работ на </a:t>
            </a:r>
            <a:endParaRPr lang="ru-RU" sz="1600" b="1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buNone/>
              <a:tabLst/>
            </a:pPr>
            <a:r>
              <a:rPr lang="ru-RU" sz="1600" b="1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отдельной </a:t>
            </a:r>
            <a:r>
              <a:rPr lang="ru-RU" sz="1600" b="1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захватке при 10-суточном темпе возведения этажа с </a:t>
            </a:r>
            <a:r>
              <a:rPr lang="ru-RU" sz="1600" b="1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опиранием</a:t>
            </a:r>
          </a:p>
          <a:p>
            <a:pPr marL="0" marR="0" lvl="0" indent="0" algn="ctr" rtl="0" hangingPunct="0">
              <a:lnSpc>
                <a:spcPct val="100000"/>
              </a:lnSpc>
              <a:buNone/>
              <a:tabLst/>
            </a:pPr>
            <a:r>
              <a:rPr lang="ru-RU" sz="1600" b="1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</a:t>
            </a:r>
            <a:r>
              <a:rPr lang="ru-RU" sz="1600" b="1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перекрытий на временные промежуточные стойки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 cap="none" dirty="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16000" y="127800"/>
            <a:ext cx="9576000" cy="599220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 algn="just">
              <a:spcBef>
                <a:spcPts val="0"/>
              </a:spcBef>
              <a:buNone/>
            </a:pPr>
            <a:r>
              <a:rPr lang="ru-RU" sz="2000">
                <a:latin typeface="Times New Roman" pitchFamily="18"/>
              </a:rPr>
              <a:t>Многое зависит от конфигурации возводимых конструкций. Сопоставительные характеристики некоторых систем опалубок при устройстве монолитных перекрытий различной конфигурации в плане приведены на </a:t>
            </a:r>
            <a:r>
              <a:rPr lang="ru-RU" sz="2000">
                <a:solidFill>
                  <a:srgbClr val="FF0000"/>
                </a:solidFill>
                <a:latin typeface="Times New Roman" pitchFamily="18"/>
              </a:rPr>
              <a:t>рис.2.</a:t>
            </a:r>
          </a:p>
          <a:p>
            <a:pPr lvl="0" algn="just">
              <a:spcBef>
                <a:spcPts val="0"/>
              </a:spcBef>
              <a:buNone/>
            </a:pPr>
            <a:endParaRPr lang="ru-RU" sz="1800">
              <a:latin typeface="Times New Roman" pitchFamily="18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3096096" y="1259556"/>
            <a:ext cx="3888432" cy="543644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143000" y="6696000"/>
            <a:ext cx="7425704" cy="619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buNone/>
              <a:tabLst/>
            </a:pPr>
            <a:r>
              <a:rPr lang="ru-RU" sz="1600" b="1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Microsoft YaHei" pitchFamily="2"/>
                <a:cs typeface="Mangal" pitchFamily="2"/>
              </a:rPr>
              <a:t>Рис.2.</a:t>
            </a:r>
            <a:r>
              <a:rPr lang="ru-RU" sz="1600" b="1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Примерное распределение трудозатрат на сборку опалубки </a:t>
            </a:r>
            <a:endParaRPr lang="ru-RU" sz="1600" b="1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buNone/>
              <a:tabLst/>
            </a:pPr>
            <a:r>
              <a:rPr lang="ru-RU" sz="1600" b="1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перекрытий </a:t>
            </a:r>
            <a:r>
              <a:rPr lang="ru-RU" sz="1600" b="1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по различным системам в зависимости от формы плана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 cap="none" dirty="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88000" y="288000"/>
            <a:ext cx="9360000" cy="6983999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 algn="just">
              <a:spcBef>
                <a:spcPts val="0"/>
              </a:spcBef>
              <a:buNone/>
            </a:pPr>
            <a:r>
              <a:rPr lang="ru-RU" sz="1800" b="1" dirty="0">
                <a:latin typeface="Times New Roman" pitchFamily="18"/>
              </a:rPr>
              <a:t>  Возведение монолитных жилых и гражданских зданий с относительно тонкостенными немассивными конструкциями в круглосуточном режиме - отличительная черта современного скоростного монолитного домостроения. Характерный темп возведения составляет 3-4 этажа в месяц летом и зимой, что позволяет обеспечивать необходимые технико-экономические показатели строительства в современных условиях. При этом неизбежно сокращаются сроки выдерживания монолитных конструкций (1,5-2 суток) до достижения распалубочной прочности и возникает острая необходимость повышения оборачи­ваемости высококачественных и дорогостоящих опалубочных систем.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1800" b="1" dirty="0">
                <a:latin typeface="Times New Roman" pitchFamily="18"/>
              </a:rPr>
              <a:t>     Все эти обстоятельства следует учитывать в процессе выбора опалубки для объекта, который начинается с разработки графика возведения типового этажа. При этом анализируются следующие факторы:</a:t>
            </a:r>
          </a:p>
          <a:p>
            <a:pPr lvl="0" algn="just">
              <a:spcBef>
                <a:spcPts val="0"/>
              </a:spcBef>
              <a:buChar char=""/>
            </a:pPr>
            <a:r>
              <a:rPr lang="ru-RU" sz="1800" b="1" i="1" dirty="0">
                <a:solidFill>
                  <a:srgbClr val="0000FF"/>
                </a:solidFill>
                <a:latin typeface="Times New Roman" pitchFamily="18"/>
              </a:rPr>
              <a:t>заданный темп возведения монолитных конструкций на типовом этаже и, соответственно, на захватке;</a:t>
            </a:r>
          </a:p>
          <a:p>
            <a:pPr lvl="0" algn="just">
              <a:spcBef>
                <a:spcPts val="0"/>
              </a:spcBef>
              <a:buChar char=""/>
            </a:pPr>
            <a:r>
              <a:rPr lang="ru-RU" sz="1800" b="1" i="1" dirty="0">
                <a:solidFill>
                  <a:srgbClr val="0000FF"/>
                </a:solidFill>
                <a:latin typeface="Times New Roman" pitchFamily="18"/>
              </a:rPr>
              <a:t>количество захваток бетонирования на типовом этаже и их размеры, которые зависят от реального наличия опалубки, людских и материальных </a:t>
            </a:r>
            <a:r>
              <a:rPr lang="ru-RU" sz="1800" b="1" i="1" dirty="0" err="1">
                <a:solidFill>
                  <a:srgbClr val="0000FF"/>
                </a:solidFill>
                <a:latin typeface="Times New Roman" pitchFamily="18"/>
              </a:rPr>
              <a:t>ресурсов;вероятные</a:t>
            </a:r>
            <a:r>
              <a:rPr lang="ru-RU" sz="1800" b="1" i="1" dirty="0">
                <a:solidFill>
                  <a:srgbClr val="0000FF"/>
                </a:solidFill>
                <a:latin typeface="Times New Roman" pitchFamily="18"/>
              </a:rPr>
              <a:t> сроки тепловой обработки и выдерживания бетона в вертикальных и горизонтальных конструкциях с учетом заданных календарных сроков строительства и реальных климатических условий, вида используемого бетона и темпов роста его прочности при том или ином способе тепловой обработки;</a:t>
            </a:r>
          </a:p>
          <a:p>
            <a:pPr lvl="0" algn="just">
              <a:spcBef>
                <a:spcPts val="0"/>
              </a:spcBef>
              <a:buChar char=""/>
            </a:pPr>
            <a:r>
              <a:rPr lang="ru-RU" sz="1800" b="1" i="1" dirty="0">
                <a:solidFill>
                  <a:srgbClr val="0000FF"/>
                </a:solidFill>
                <a:latin typeface="Times New Roman" pitchFamily="18"/>
              </a:rPr>
              <a:t>возможность проведения дополнительных технологических и инженерных мероприятий для ускорения оборачиваемости опалубки;</a:t>
            </a:r>
          </a:p>
          <a:p>
            <a:pPr lvl="0" algn="just">
              <a:spcBef>
                <a:spcPts val="0"/>
              </a:spcBef>
              <a:buChar char=""/>
            </a:pPr>
            <a:r>
              <a:rPr lang="ru-RU" sz="1800" b="1" i="1" dirty="0">
                <a:solidFill>
                  <a:srgbClr val="0000FF"/>
                </a:solidFill>
                <a:latin typeface="Times New Roman" pitchFamily="18"/>
              </a:rPr>
              <a:t>необходимый запас элементов опалубки.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503999" y="288000"/>
            <a:ext cx="9072000" cy="755533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spcAft>
                <a:spcPts val="1001"/>
              </a:spcAft>
              <a:buNone/>
            </a:pPr>
            <a:r>
              <a:rPr lang="ru-RU" sz="2600" b="1" dirty="0">
                <a:solidFill>
                  <a:srgbClr val="0000CC"/>
                </a:solidFill>
                <a:latin typeface="Times New Roman" pitchFamily="18"/>
              </a:rPr>
              <a:t>2. Заданный темп возведения монолитных конструкций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179896" y="1043533"/>
            <a:ext cx="9720208" cy="6444245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 algn="just">
              <a:spcBef>
                <a:spcPts val="0"/>
              </a:spcBef>
              <a:buNone/>
            </a:pPr>
            <a:r>
              <a:rPr lang="ru-RU" sz="1800" b="1" dirty="0">
                <a:latin typeface="Times New Roman" pitchFamily="18"/>
              </a:rPr>
              <a:t>    </a:t>
            </a:r>
            <a:r>
              <a:rPr lang="ru-RU" sz="2000" b="1" dirty="0">
                <a:latin typeface="Times New Roman" pitchFamily="18"/>
              </a:rPr>
              <a:t>При круглосуточном и внесезонном возведении объектов монолитного до­мостроения, особенно многоэтажного, представляется целесообразным уста­навливать единый темп на весь срок строительства. Это позволит на длительный период равномерно распределить людские ресурсы и оснастку, отработать оптимальные технологические приемы выполнения процессов.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b="1" dirty="0">
                <a:latin typeface="Times New Roman" pitchFamily="18"/>
              </a:rPr>
              <a:t>  </a:t>
            </a:r>
            <a:r>
              <a:rPr lang="ru-RU" sz="2000" b="1" i="1" dirty="0">
                <a:solidFill>
                  <a:srgbClr val="0000FF"/>
                </a:solidFill>
                <a:latin typeface="Times New Roman" pitchFamily="18"/>
              </a:rPr>
              <a:t>Среднюю продолжительность возведения типового этажа следует планировать в 7 дней (4 этажа в месяц), 8 дней, 9 дней, 10 дней (3 этажа в месяц).</a:t>
            </a:r>
            <a:r>
              <a:rPr lang="ru-RU" sz="2000" b="1" dirty="0">
                <a:latin typeface="Times New Roman" pitchFamily="18"/>
              </a:rPr>
              <a:t> При этом возможно некоторое увеличение темпов строительства в летнее время. Любое сокращение сроков возведения конструкций типового этажа позволяет значительно ускорить возведение каркаса и здания в целом.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b="1" dirty="0">
                <a:latin typeface="Times New Roman" pitchFamily="18"/>
              </a:rPr>
              <a:t>     На </a:t>
            </a:r>
            <a:r>
              <a:rPr lang="ru-RU" sz="2000" b="1" dirty="0">
                <a:solidFill>
                  <a:srgbClr val="FF0000"/>
                </a:solidFill>
                <a:latin typeface="Times New Roman" pitchFamily="18"/>
              </a:rPr>
              <a:t>рис. 3 и 4</a:t>
            </a:r>
            <a:r>
              <a:rPr lang="ru-RU" sz="2000" b="1" dirty="0">
                <a:latin typeface="Times New Roman" pitchFamily="18"/>
              </a:rPr>
              <a:t> приведены примерные технологические графики возведения монолитных конструкций на захватке при темпе работ соответственно 10 и 7 дней/этаж. Показано, что в зимний период время на обогрев и выдерживание бетона в вертикальных конструкциях (стены, колонны) составляет 24-40 ч, в горизонтальных конструкциях (перекрытия, балконные плиты) - 32-40 ч. При этом распалубка горизонтальных конструкций, как правило, сопровождается установкой стоек </a:t>
            </a:r>
            <a:r>
              <a:rPr lang="ru-RU" sz="2000" b="1" dirty="0" err="1">
                <a:latin typeface="Times New Roman" pitchFamily="18"/>
              </a:rPr>
              <a:t>переопирания</a:t>
            </a:r>
            <a:r>
              <a:rPr lang="ru-RU" sz="2000" b="1" dirty="0">
                <a:latin typeface="Times New Roman" pitchFamily="18"/>
              </a:rPr>
              <a:t> для предотвращения развития значительных прогибов и трещин перекрытий, бетон которых не успевает набрать требуемую прочность 70...80% от </a:t>
            </a:r>
            <a:r>
              <a:rPr lang="en-US" sz="2000" b="1" dirty="0">
                <a:latin typeface="Times New Roman" pitchFamily="18"/>
              </a:rPr>
              <a:t>R</a:t>
            </a:r>
            <a:r>
              <a:rPr lang="ru-RU" sz="2000" b="1" baseline="-26000" dirty="0">
                <a:latin typeface="Times New Roman" pitchFamily="18"/>
              </a:rPr>
              <a:t>28</a:t>
            </a:r>
            <a:r>
              <a:rPr lang="ru-RU" sz="2000" b="1" dirty="0">
                <a:latin typeface="Times New Roman" pitchFamily="18"/>
              </a:rPr>
              <a:t> ни в зимний, ни в летний период работ.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72360" y="1273320"/>
            <a:ext cx="9935640" cy="34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0" y="4896000"/>
            <a:ext cx="10077480" cy="138455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buNone/>
              <a:tabLst/>
            </a:pPr>
            <a:r>
              <a:rPr lang="ru-RU" sz="1600" b="1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Microsoft YaHei" pitchFamily="2"/>
                <a:cs typeface="Mangal" pitchFamily="2"/>
              </a:rPr>
              <a:t>Рис. 3.</a:t>
            </a:r>
            <a:r>
              <a:rPr lang="ru-RU" sz="1600" b="1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Примерный технологический график выполнения бетонных работ на отдельной захватке </a:t>
            </a:r>
            <a:endParaRPr lang="ru-RU" sz="1600" b="1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buNone/>
              <a:tabLst/>
            </a:pPr>
            <a:r>
              <a:rPr lang="ru-RU" sz="1600" b="1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при </a:t>
            </a:r>
            <a:r>
              <a:rPr lang="ru-RU" sz="1600" b="1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10-суточном темпе возведения этажа с опиранием </a:t>
            </a:r>
            <a:endParaRPr lang="ru-RU" sz="1600" b="1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buNone/>
              <a:tabLst/>
            </a:pPr>
            <a:r>
              <a:rPr lang="ru-RU" sz="1600" b="1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перекрытий </a:t>
            </a:r>
            <a:r>
              <a:rPr lang="ru-RU" sz="1600" b="1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на временные промежуточные стойки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2000" b="0" i="0" u="none" strike="noStrike" kern="1200" cap="none" dirty="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31680" y="1512000"/>
            <a:ext cx="10048320" cy="338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72000" y="5112000"/>
            <a:ext cx="9936000" cy="1357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buNone/>
              <a:tabLst/>
            </a:pPr>
            <a:r>
              <a:rPr lang="ru-RU" sz="1600" b="1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Microsoft YaHei" pitchFamily="2"/>
                <a:cs typeface="Mangal" pitchFamily="2"/>
              </a:rPr>
              <a:t>Рис. 4.</a:t>
            </a:r>
            <a:r>
              <a:rPr lang="ru-RU" sz="1600" b="1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Примерный технологический график выполнения бетонных работ </a:t>
            </a:r>
            <a:endParaRPr lang="ru-RU" sz="1600" b="1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buNone/>
              <a:tabLst/>
            </a:pPr>
            <a:r>
              <a:rPr lang="ru-RU" sz="1600" b="1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на </a:t>
            </a:r>
            <a:r>
              <a:rPr lang="ru-RU" sz="1600" b="1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отдельной захватке при 7-суточном темпе </a:t>
            </a:r>
            <a:r>
              <a:rPr lang="ru-RU" sz="1600" b="1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возведения </a:t>
            </a:r>
            <a:r>
              <a:rPr lang="ru-RU" sz="1600" b="1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этажа </a:t>
            </a:r>
            <a:endParaRPr lang="ru-RU" sz="1600" b="1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buNone/>
              <a:tabLst/>
            </a:pPr>
            <a:r>
              <a:rPr lang="ru-RU" sz="1600" b="1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с </a:t>
            </a:r>
            <a:r>
              <a:rPr lang="ru-RU" sz="1600" b="1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опиранием перекрытий на временные промежуточные стойки и установкой дополнительных стоек</a:t>
            </a:r>
          </a:p>
          <a:p>
            <a:pPr marL="0" marR="0" lvl="0" indent="0" algn="ctr" rtl="0" hangingPunct="0">
              <a:lnSpc>
                <a:spcPct val="100000"/>
              </a:lnSpc>
              <a:buNone/>
              <a:tabLst/>
            </a:pPr>
            <a:endParaRPr lang="ru-RU" sz="1600" b="1" i="0" u="none" strike="noStrike" kern="1200" cap="none" dirty="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503999" y="288000"/>
            <a:ext cx="9072000" cy="12481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spcAft>
                <a:spcPts val="1001"/>
              </a:spcAft>
              <a:buNone/>
            </a:pPr>
            <a:r>
              <a:rPr lang="ru-RU" sz="2600" b="1">
                <a:solidFill>
                  <a:srgbClr val="0000CC"/>
                </a:solidFill>
                <a:latin typeface="Times New Roman" pitchFamily="18"/>
              </a:rPr>
              <a:t>3. Опалубка и опалубочные работы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360000" y="1368000"/>
            <a:ext cx="9216000" cy="568800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 algn="just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itchFamily="18"/>
              </a:rPr>
              <a:t>    </a:t>
            </a:r>
            <a:r>
              <a:rPr lang="ru-RU" sz="2000" b="1" i="1" dirty="0">
                <a:solidFill>
                  <a:srgbClr val="0000FF"/>
                </a:solidFill>
                <a:latin typeface="Times New Roman" pitchFamily="18"/>
              </a:rPr>
              <a:t>Опалубка</a:t>
            </a:r>
            <a:r>
              <a:rPr lang="ru-RU" sz="2000" b="1" dirty="0">
                <a:latin typeface="Times New Roman" pitchFamily="18"/>
              </a:rPr>
              <a:t> - это формообразующая конструкция, обеспечивающая заданные геометрические размеры и очертания бетонного элемента (колонна, стена, перекрытие и др.).</a:t>
            </a: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000" b="1" i="1" dirty="0">
                <a:solidFill>
                  <a:srgbClr val="0000FF"/>
                </a:solidFill>
                <a:latin typeface="Times New Roman" pitchFamily="18"/>
              </a:rPr>
              <a:t>Опалубочная система</a:t>
            </a:r>
            <a:r>
              <a:rPr lang="ru-RU" sz="2000" b="1" dirty="0">
                <a:latin typeface="Times New Roman" pitchFamily="18"/>
              </a:rPr>
              <a:t> — понятие, включающее опалубку и элементы, обеспечивающие ее жесткость и устойчивость, кре­пежные элементы, поддерживающие конструкции, леса.</a:t>
            </a: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000" b="1" dirty="0">
                <a:latin typeface="Times New Roman" pitchFamily="18"/>
              </a:rPr>
              <a:t>По конструкции опалубки разделяются на съемные и несъемные.</a:t>
            </a: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000" b="1" dirty="0">
                <a:latin typeface="Times New Roman" pitchFamily="18"/>
              </a:rPr>
              <a:t>По материалу могут быть стальные, алюминиевые, деревянные из ламинированной многослойной фанеры и из пенополистирольных плит и блоков.</a:t>
            </a: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000" b="1" dirty="0">
                <a:latin typeface="Times New Roman" pitchFamily="18"/>
              </a:rPr>
              <a:t>Оборачиваемость опалубки металлической составляет 150-200 оборотов, а из ламинированной фанеры – до 80 оборотов.</a:t>
            </a:r>
          </a:p>
          <a:p>
            <a:pPr lvl="0" algn="ctr">
              <a:spcBef>
                <a:spcPts val="0"/>
              </a:spcBef>
              <a:buNone/>
            </a:pPr>
            <a:endParaRPr lang="ru-RU" sz="2000" b="1" i="1" dirty="0">
              <a:solidFill>
                <a:srgbClr val="FF0000"/>
              </a:solidFill>
              <a:latin typeface="Times New Roman" pitchFamily="18"/>
            </a:endParaRPr>
          </a:p>
          <a:p>
            <a:pPr lvl="0" algn="ctr">
              <a:spcBef>
                <a:spcPts val="0"/>
              </a:spcBef>
              <a:buNone/>
            </a:pPr>
            <a:r>
              <a:rPr lang="ru-RU" sz="2000" b="1" i="1" dirty="0">
                <a:solidFill>
                  <a:srgbClr val="0000FF"/>
                </a:solidFill>
                <a:latin typeface="Times New Roman" pitchFamily="18"/>
              </a:rPr>
              <a:t>Классификация типов опалубочных систем: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b="1" dirty="0">
                <a:latin typeface="Times New Roman" pitchFamily="18"/>
              </a:rPr>
              <a:t>   1. «Стеновая опалубка». Предназначена для возведения вертикальных элементов зданий (стен, колонн, </a:t>
            </a:r>
            <a:r>
              <a:rPr lang="ru-RU" sz="2000" b="1" dirty="0" err="1">
                <a:latin typeface="Times New Roman" pitchFamily="18"/>
              </a:rPr>
              <a:t>лифтово</a:t>
            </a:r>
            <a:r>
              <a:rPr lang="ru-RU" sz="2000" b="1" dirty="0">
                <a:latin typeface="Times New Roman" pitchFamily="18"/>
              </a:rPr>
              <a:t>-лестничных узлов,  шахт и т.п.)</a:t>
            </a:r>
          </a:p>
          <a:p>
            <a:pPr lvl="0" algn="just">
              <a:buNone/>
            </a:pPr>
            <a:r>
              <a:rPr lang="ru-RU" sz="2000" b="1" dirty="0">
                <a:latin typeface="Times New Roman" pitchFamily="18"/>
              </a:rPr>
              <a:t>  2. «Опалубка перекрытий». Предназначена для возведения горизонтальных элементов зданий и сооружений (плит перекрытия, балок и ригелей,  иногда лестничных маршей, пандусов и т.д.)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60000" y="503999"/>
            <a:ext cx="9360000" cy="684000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 algn="ctr">
              <a:buNone/>
            </a:pPr>
            <a:r>
              <a:rPr lang="ru-RU" sz="2600" b="1">
                <a:solidFill>
                  <a:srgbClr val="0000CC"/>
                </a:solidFill>
                <a:latin typeface="Times New Roman" pitchFamily="18"/>
              </a:rPr>
              <a:t>3.1. Стеновая опалубка</a:t>
            </a:r>
          </a:p>
          <a:p>
            <a:pPr lvl="0" algn="l">
              <a:buNone/>
            </a:pPr>
            <a:r>
              <a:rPr lang="ru-RU" sz="2000" i="1">
                <a:solidFill>
                  <a:srgbClr val="0000FF"/>
                </a:solidFill>
                <a:latin typeface="Times New Roman" pitchFamily="18"/>
              </a:rPr>
              <a:t>В целом, наиболее часто применяемое, опалубочное оборудование можно разделить на 6 основных типов:</a:t>
            </a:r>
          </a:p>
          <a:p>
            <a:pPr lvl="0">
              <a:buSzPct val="100000"/>
              <a:buAutoNum type="arabicPeriod"/>
            </a:pPr>
            <a:r>
              <a:rPr lang="ru-RU" sz="2000">
                <a:solidFill>
                  <a:srgbClr val="000000"/>
                </a:solidFill>
                <a:latin typeface="Times New Roman" pitchFamily="18"/>
              </a:rPr>
              <a:t>Мелкоштучная инвентарная щитовая опалубка</a:t>
            </a:r>
          </a:p>
          <a:p>
            <a:pPr lvl="0">
              <a:buSzPct val="100000"/>
              <a:buAutoNum type="arabicPeriod"/>
            </a:pPr>
            <a:r>
              <a:rPr lang="ru-RU" sz="2000">
                <a:solidFill>
                  <a:srgbClr val="000000"/>
                </a:solidFill>
                <a:latin typeface="Times New Roman" pitchFamily="18"/>
              </a:rPr>
              <a:t>Балочно – ригельная опалубка (далее в тексте БРС)</a:t>
            </a:r>
          </a:p>
          <a:p>
            <a:pPr lvl="0">
              <a:buSzPct val="100000"/>
              <a:buAutoNum type="arabicPeriod"/>
            </a:pPr>
            <a:r>
              <a:rPr lang="ru-RU" sz="2000">
                <a:solidFill>
                  <a:srgbClr val="000000"/>
                </a:solidFill>
                <a:latin typeface="Times New Roman" pitchFamily="18"/>
              </a:rPr>
              <a:t>Тоннельная опалубка</a:t>
            </a:r>
          </a:p>
          <a:p>
            <a:pPr lvl="0">
              <a:buSzPct val="100000"/>
              <a:buAutoNum type="arabicPeriod"/>
            </a:pPr>
            <a:r>
              <a:rPr lang="ru-RU" sz="2000">
                <a:solidFill>
                  <a:srgbClr val="000000"/>
                </a:solidFill>
                <a:latin typeface="Times New Roman" pitchFamily="18"/>
              </a:rPr>
              <a:t>Специальные виды опалубочных систем.</a:t>
            </a:r>
          </a:p>
          <a:p>
            <a:pPr lvl="0">
              <a:buSzPct val="100000"/>
              <a:buAutoNum type="arabicPeriod"/>
            </a:pPr>
            <a:r>
              <a:rPr lang="ru-RU" sz="2000">
                <a:solidFill>
                  <a:srgbClr val="000000"/>
                </a:solidFill>
                <a:latin typeface="Times New Roman" pitchFamily="18"/>
              </a:rPr>
              <a:t>Радиусная опалубка</a:t>
            </a:r>
          </a:p>
          <a:p>
            <a:pPr lvl="0">
              <a:buSzPct val="100000"/>
              <a:buAutoNum type="arabicPeriod"/>
            </a:pPr>
            <a:r>
              <a:rPr lang="ru-RU" sz="2000">
                <a:solidFill>
                  <a:srgbClr val="000000"/>
                </a:solidFill>
                <a:latin typeface="Times New Roman" pitchFamily="18"/>
              </a:rPr>
              <a:t>Модульная (рамно-каркасная) опалубка</a:t>
            </a:r>
          </a:p>
          <a:p>
            <a:pPr lvl="0">
              <a:buSzPct val="100000"/>
              <a:buAutoNum type="arabicPeriod"/>
            </a:pPr>
            <a:r>
              <a:rPr lang="ru-RU" sz="2000">
                <a:solidFill>
                  <a:srgbClr val="000000"/>
                </a:solidFill>
                <a:latin typeface="Times New Roman" pitchFamily="18"/>
              </a:rPr>
              <a:t>Контрфорсная опалубка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>
                <a:solidFill>
                  <a:srgbClr val="000000"/>
                </a:solidFill>
                <a:latin typeface="Times New Roman" pitchFamily="18"/>
              </a:rPr>
              <a:t>    </a:t>
            </a:r>
            <a:r>
              <a:rPr lang="ru-RU" sz="2000" i="1">
                <a:solidFill>
                  <a:srgbClr val="0000FF"/>
                </a:solidFill>
                <a:latin typeface="Times New Roman" pitchFamily="18"/>
              </a:rPr>
              <a:t>Модульная опалубка (рамно-каркасная)</a:t>
            </a:r>
            <a:r>
              <a:rPr lang="ru-RU" sz="2000">
                <a:solidFill>
                  <a:srgbClr val="000000"/>
                </a:solidFill>
                <a:latin typeface="Times New Roman" pitchFamily="18"/>
              </a:rPr>
              <a:t> одна из самых унифицированных и распространённых опалубочных систем применяемых в монолитном бетонном строительстве.</a:t>
            </a:r>
            <a:br>
              <a:rPr lang="ru-RU" sz="2000">
                <a:solidFill>
                  <a:srgbClr val="000000"/>
                </a:solidFill>
                <a:latin typeface="Times New Roman" pitchFamily="18"/>
              </a:rPr>
            </a:br>
            <a:r>
              <a:rPr lang="ru-RU" sz="2000">
                <a:solidFill>
                  <a:srgbClr val="000000"/>
                </a:solidFill>
                <a:latin typeface="Times New Roman" pitchFamily="18"/>
              </a:rPr>
              <a:t>         </a:t>
            </a:r>
            <a:r>
              <a:rPr lang="ru-RU" sz="2000" i="1">
                <a:solidFill>
                  <a:srgbClr val="0000FF"/>
                </a:solidFill>
                <a:latin typeface="Times New Roman" pitchFamily="18"/>
              </a:rPr>
              <a:t>Стеновая опалубка (опалубка стен)</a:t>
            </a:r>
            <a:r>
              <a:rPr lang="ru-RU" sz="2000">
                <a:solidFill>
                  <a:srgbClr val="000000"/>
                </a:solidFill>
                <a:latin typeface="Times New Roman" pitchFamily="18"/>
              </a:rPr>
              <a:t> - это комплексная система, обеспечивающая строительство монолитных бетонных стен, лифтовых шахт, колонн, эстакад, туннелей и других сооружений любой сложности.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>
                <a:solidFill>
                  <a:srgbClr val="000000"/>
                </a:solidFill>
                <a:latin typeface="Times New Roman" pitchFamily="18"/>
              </a:rPr>
              <a:t>      Подразделяется на крупнощитовую и мелкощитовую.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88000" y="144000"/>
            <a:ext cx="9432000" cy="756000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 algn="ctr">
              <a:buNone/>
            </a:pPr>
            <a:r>
              <a:rPr lang="ru-RU" sz="2400" b="1">
                <a:solidFill>
                  <a:srgbClr val="0000CC"/>
                </a:solidFill>
                <a:latin typeface="Times New Roman" pitchFamily="18"/>
              </a:rPr>
              <a:t>3.1.1. Крупнощитовая опалубка</a:t>
            </a:r>
          </a:p>
          <a:p>
            <a:pPr lvl="0" algn="just">
              <a:spcBef>
                <a:spcPts val="0"/>
              </a:spcBef>
              <a:spcAft>
                <a:spcPts val="1199"/>
              </a:spcAft>
              <a:buNone/>
            </a:pPr>
            <a:r>
              <a:rPr lang="ru-RU" sz="1800">
                <a:latin typeface="Times New Roman" pitchFamily="18"/>
              </a:rPr>
              <a:t>     </a:t>
            </a:r>
            <a:r>
              <a:rPr lang="ru-RU" sz="2000">
                <a:latin typeface="Times New Roman" pitchFamily="18"/>
              </a:rPr>
              <a:t>Опалубка включает щиты площадью 3...20 м2 повышенной несущей способности и применяется для конструкций с большими опалубливаемыми поверхностями. Элементы опалубки совмещают в себе палубу с поддерживающими прогонами и ребрами. Увеличение размеров щитов опалубки позволяет резко снизить трудоемкость работ по опалубливанию конструкций и более полно реализовать комплексную механизацию процессов.</a:t>
            </a:r>
          </a:p>
          <a:p>
            <a:pPr lvl="0" algn="ctr">
              <a:buNone/>
            </a:pPr>
            <a:r>
              <a:rPr lang="ru-RU" sz="2400" b="1">
                <a:solidFill>
                  <a:srgbClr val="0000CC"/>
                </a:solidFill>
                <a:latin typeface="Times New Roman" pitchFamily="18"/>
              </a:rPr>
              <a:t>3.1.2. Мелкощитовая опалубка</a:t>
            </a:r>
          </a:p>
          <a:p>
            <a:pPr lvl="0" algn="just">
              <a:buNone/>
            </a:pPr>
            <a:r>
              <a:rPr lang="ru-RU" sz="1800">
                <a:latin typeface="Times New Roman" pitchFamily="18"/>
              </a:rPr>
              <a:t>     </a:t>
            </a:r>
            <a:r>
              <a:rPr lang="ru-RU" sz="2000">
                <a:latin typeface="Times New Roman" pitchFamily="18"/>
              </a:rPr>
              <a:t>Состоит из: нескольких типов небольших по размеру щитов, элементов креплений и поддерживающих устройств.</a:t>
            </a:r>
          </a:p>
          <a:p>
            <a:pPr lvl="0" algn="just">
              <a:buNone/>
            </a:pPr>
            <a:r>
              <a:rPr lang="ru-RU" sz="2000">
                <a:latin typeface="Times New Roman" pitchFamily="18"/>
              </a:rPr>
              <a:t>   Щиты имеют площадь не более 3 м</a:t>
            </a:r>
            <a:r>
              <a:rPr lang="ru-RU" sz="2000" baseline="30000">
                <a:latin typeface="Times New Roman" pitchFamily="18"/>
              </a:rPr>
              <a:t>2</a:t>
            </a:r>
            <a:r>
              <a:rPr lang="ru-RU" sz="2000">
                <a:latin typeface="Times New Roman" pitchFamily="18"/>
              </a:rPr>
              <a:t>, масса одного элемента та­кой опалубки не должна превышать 50 кг, что позволяет при необходимости устанавливать и разбирать опалубку вручную.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>
                <a:latin typeface="Times New Roman" pitchFamily="18"/>
              </a:rPr>
              <a:t>     Мелкощитовые опалубки можно использовать для возведения самых различ­ных конструкций — фундаментов, колонн, стен, балок, перекрытий.</a:t>
            </a:r>
          </a:p>
          <a:p>
            <a:pPr lvl="0" algn="ctr">
              <a:buNone/>
            </a:pPr>
            <a:r>
              <a:rPr lang="ru-RU" sz="1800">
                <a:latin typeface="Times New Roman" pitchFamily="18"/>
              </a:rPr>
              <a:t>         </a:t>
            </a:r>
            <a:r>
              <a:rPr lang="ru-RU" sz="2400" b="1">
                <a:solidFill>
                  <a:srgbClr val="0000CC"/>
                </a:solidFill>
                <a:latin typeface="Times New Roman" pitchFamily="18"/>
              </a:rPr>
              <a:t> 3.1.3. Мелкоштучная инвентарная щитовая опалубка</a:t>
            </a:r>
          </a:p>
          <a:p>
            <a:pPr lvl="0" algn="just">
              <a:buNone/>
            </a:pPr>
            <a:r>
              <a:rPr lang="ru-RU" sz="1800">
                <a:solidFill>
                  <a:srgbClr val="000000"/>
                </a:solidFill>
                <a:latin typeface="Times New Roman" pitchFamily="18"/>
              </a:rPr>
              <a:t>    </a:t>
            </a:r>
            <a:r>
              <a:rPr lang="ru-RU" sz="2000">
                <a:solidFill>
                  <a:srgbClr val="000000"/>
                </a:solidFill>
                <a:latin typeface="Times New Roman" pitchFamily="18"/>
              </a:rPr>
              <a:t> Состоит из мелкоразмерных металлических щитов и элементов крепления. Основной элемент имеет размеры ширина х высота равные 100х125 см. Монтажная высота составляет 7,5 см. Шаг изменения размеров по ширине и высоте составляет 25 см. Позволяет производить обопалубливание при </a:t>
            </a:r>
            <a:r>
              <a:rPr lang="ru-RU" sz="2000">
                <a:latin typeface="Times New Roman" pitchFamily="18"/>
              </a:rPr>
              <a:t>одновременном бетонирование вертикальных и горизонтальных конструкций типового этажа.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503999" y="1279800"/>
            <a:ext cx="9072000" cy="5920199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 algn="ctr">
              <a:buNone/>
            </a:pPr>
            <a:r>
              <a:rPr lang="ru-RU" sz="2600" b="1">
                <a:solidFill>
                  <a:srgbClr val="0000CC"/>
                </a:solidFill>
                <a:latin typeface="Times New Roman" pitchFamily="18"/>
              </a:rPr>
              <a:t>3.2. Опалубка перекрытий</a:t>
            </a:r>
          </a:p>
          <a:p>
            <a:pPr lvl="0" algn="just">
              <a:buNone/>
              <a:tabLst>
                <a:tab pos="597600" algn="l"/>
              </a:tabLst>
            </a:pPr>
            <a:r>
              <a:rPr lang="ru-RU" sz="2800">
                <a:latin typeface="Times New Roman" pitchFamily="18"/>
              </a:rPr>
              <a:t>       Возведение монолитного перекрытия каркасного здания осуществляют с помощью следующих опалубочных систем:</a:t>
            </a:r>
          </a:p>
          <a:p>
            <a:pPr lvl="0" algn="just">
              <a:buChar char=""/>
              <a:tabLst>
                <a:tab pos="457200" algn="l"/>
              </a:tabLst>
            </a:pPr>
            <a:r>
              <a:rPr lang="ru-RU" sz="2800" i="1">
                <a:solidFill>
                  <a:srgbClr val="0000FF"/>
                </a:solidFill>
                <a:latin typeface="Times New Roman" pitchFamily="18"/>
              </a:rPr>
              <a:t>опалубка перекрытия на основе телескопических стоек;</a:t>
            </a:r>
          </a:p>
          <a:p>
            <a:pPr lvl="0" algn="just">
              <a:buChar char=""/>
              <a:tabLst>
                <a:tab pos="457200" algn="l"/>
                <a:tab pos="2408040" algn="l"/>
              </a:tabLst>
            </a:pPr>
            <a:r>
              <a:rPr lang="ru-RU" sz="2800" i="1">
                <a:solidFill>
                  <a:srgbClr val="0000FF"/>
                </a:solidFill>
                <a:latin typeface="Times New Roman" pitchFamily="18"/>
              </a:rPr>
              <a:t>опалубка перекрытия на основе опорных башен;</a:t>
            </a:r>
          </a:p>
          <a:p>
            <a:pPr lvl="0" algn="just">
              <a:buChar char=""/>
              <a:tabLst>
                <a:tab pos="457200" algn="l"/>
              </a:tabLst>
            </a:pPr>
            <a:r>
              <a:rPr lang="ru-RU" sz="2800" i="1">
                <a:solidFill>
                  <a:srgbClr val="0000FF"/>
                </a:solidFill>
                <a:latin typeface="Times New Roman" pitchFamily="18"/>
              </a:rPr>
              <a:t>опалубка-стол.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576000" y="-240120"/>
            <a:ext cx="9072000" cy="12481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2400" b="1">
                <a:solidFill>
                  <a:srgbClr val="0000CC"/>
                </a:solidFill>
                <a:latin typeface="Times New Roman" pitchFamily="18"/>
              </a:rPr>
              <a:t>3.2.1.Опалубка перекрытий на телескопических стойках.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0" y="6408000"/>
            <a:ext cx="9864000" cy="116820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28600" lvl="0" indent="0" algn="just">
              <a:spcBef>
                <a:spcPts val="0"/>
              </a:spcBef>
              <a:buNone/>
            </a:pPr>
            <a:r>
              <a:rPr lang="ru-RU" sz="2000">
                <a:latin typeface="Times New Roman" pitchFamily="18"/>
              </a:rPr>
              <a:t>Применяется при небольшой толщине перекрытий, состоит из телескопических стоек и деревянных балок высотой 200 мм. Использование данного вида опалубки перекрытий позволяет значительно уменьшить стоимость кв. метра опалубки.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293200" y="720000"/>
            <a:ext cx="5770800" cy="5650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8720" y="792000"/>
            <a:ext cx="4463280" cy="46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040000" y="854999"/>
            <a:ext cx="4752000" cy="447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880000" y="5616000"/>
            <a:ext cx="4464000" cy="104939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000" b="1" i="0" u="none" strike="noStrike" kern="1200" cap="none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Microsoft YaHei" pitchFamily="2"/>
                <a:cs typeface="Mangal" pitchFamily="2"/>
              </a:rPr>
              <a:t>Рис.5.</a:t>
            </a:r>
            <a:r>
              <a:rPr lang="ru-RU" sz="2000" b="0" i="0" u="none" strike="noStrike" kern="1200" cap="none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Microsoft YaHei" pitchFamily="2"/>
                <a:cs typeface="Mangal" pitchFamily="2"/>
              </a:rPr>
              <a:t> </a:t>
            </a: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Схема опалубки перекрытия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600" b="0" i="0" u="none" strike="noStrike" kern="1200" cap="none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000" y="6120000"/>
            <a:ext cx="9864000" cy="37958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1 — бетонируемая плита перекрытия; 2 — фанерная палуба; 3 — система опорных балок; 4 — телескопическая стойка с треногой; 5 — телескопическая стойка; 6 — колонна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60000" y="144000"/>
            <a:ext cx="9360000" cy="727200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 algn="ctr">
              <a:buNone/>
              <a:tabLst>
                <a:tab pos="591120" algn="l"/>
              </a:tabLst>
            </a:pPr>
            <a:r>
              <a:rPr lang="ru-RU" sz="2200" b="1">
                <a:solidFill>
                  <a:srgbClr val="0000CC"/>
                </a:solidFill>
                <a:latin typeface="Times New Roman" pitchFamily="18"/>
              </a:rPr>
              <a:t>Монтаж опалубки выполняют в следующей последовательности:</a:t>
            </a:r>
          </a:p>
          <a:p>
            <a:pPr lvl="0" algn="just">
              <a:buChar char=""/>
              <a:tabLst>
                <a:tab pos="920879" algn="l"/>
              </a:tabLst>
            </a:pPr>
            <a:r>
              <a:rPr lang="ru-RU" sz="1800">
                <a:latin typeface="Times New Roman" pitchFamily="18"/>
              </a:rPr>
              <a:t> с помощью рулетки или линейки размечают точки установки телескопических стоек в соответст­вии с технологическими картами;</a:t>
            </a:r>
          </a:p>
          <a:p>
            <a:pPr lvl="0" algn="just">
              <a:buChar char=""/>
              <a:tabLst>
                <a:tab pos="920879" algn="l"/>
              </a:tabLst>
            </a:pPr>
            <a:r>
              <a:rPr lang="ru-RU" sz="1800">
                <a:latin typeface="Times New Roman" pitchFamily="18"/>
              </a:rPr>
              <a:t> расставляют телескопические стойки под концы и стыки несущих опалубочных балок.      При этом стойки фиксируют в вертикальном положении треногами;</a:t>
            </a:r>
          </a:p>
          <a:p>
            <a:pPr lvl="0" algn="just">
              <a:buChar char=""/>
              <a:tabLst>
                <a:tab pos="734760" algn="l"/>
              </a:tabLst>
            </a:pPr>
            <a:r>
              <a:rPr lang="ru-RU" sz="1800">
                <a:latin typeface="Times New Roman" pitchFamily="18"/>
              </a:rPr>
              <a:t> съемные оголовки вставляют в стойки с плоскими оголовками;</a:t>
            </a:r>
          </a:p>
          <a:p>
            <a:pPr lvl="0" algn="just">
              <a:buChar char=""/>
              <a:tabLst>
                <a:tab pos="920879" algn="l"/>
              </a:tabLst>
            </a:pPr>
            <a:r>
              <a:rPr lang="ru-RU" sz="1800">
                <a:latin typeface="Times New Roman" pitchFamily="18"/>
              </a:rPr>
              <a:t> выдвигают верхнюю часть телескопической стойки и закрепляют фиксирующим элементом по высоте;</a:t>
            </a:r>
          </a:p>
          <a:p>
            <a:pPr lvl="0" algn="just">
              <a:buChar char=""/>
              <a:tabLst>
                <a:tab pos="920879" algn="l"/>
              </a:tabLst>
            </a:pPr>
            <a:r>
              <a:rPr lang="ru-RU" sz="1800">
                <a:latin typeface="Times New Roman" pitchFamily="18"/>
              </a:rPr>
              <a:t> несущие опалубочные балки укладывают в оголовки телескопических стоек.    Укладку балок в оголовки производят вилочными захватами;</a:t>
            </a:r>
          </a:p>
          <a:p>
            <a:pPr lvl="0" algn="just">
              <a:buChar char=""/>
              <a:tabLst>
                <a:tab pos="463680" algn="l"/>
              </a:tabLst>
            </a:pPr>
            <a:r>
              <a:rPr lang="ru-RU" sz="1800">
                <a:latin typeface="Times New Roman" pitchFamily="18"/>
              </a:rPr>
              <a:t>под балки устанавливают промежуточные стойки без треног, с помощью геодезических при­боров и посредством регулировочной муфты осуществляют точную установку отметки верха несущих опалубочных балок по высоте;</a:t>
            </a:r>
          </a:p>
          <a:p>
            <a:pPr lvl="0" algn="just">
              <a:buChar char=""/>
              <a:tabLst>
                <a:tab pos="920879" algn="l"/>
              </a:tabLst>
            </a:pPr>
            <a:r>
              <a:rPr lang="ru-RU" sz="1800">
                <a:latin typeface="Times New Roman" pitchFamily="18"/>
              </a:rPr>
              <a:t>по верху несущих балок укладывают распределительные опалубочные балки. Стык распре­делительных балок по длине внахлестку должен быть не менее 100 мм;</a:t>
            </a:r>
          </a:p>
          <a:p>
            <a:pPr lvl="0" algn="just">
              <a:buChar char=""/>
              <a:tabLst>
                <a:tab pos="920879" algn="l"/>
              </a:tabLst>
            </a:pPr>
            <a:r>
              <a:rPr lang="ru-RU" sz="1800">
                <a:latin typeface="Times New Roman" pitchFamily="18"/>
              </a:rPr>
              <a:t> на распределительные балки укладывают и фиксируют гвоздями листы водостойкой фанеры, причем стык отдельных листов должен приходиться непосредственно на распределительную опалу­бочную балку;</a:t>
            </a:r>
          </a:p>
          <a:p>
            <a:pPr lvl="0" algn="just">
              <a:buChar char=""/>
              <a:tabLst>
                <a:tab pos="734760" algn="l"/>
              </a:tabLst>
            </a:pPr>
            <a:r>
              <a:rPr lang="ru-RU" sz="1800">
                <a:latin typeface="Times New Roman" pitchFamily="18"/>
              </a:rPr>
              <a:t> размечают места установки бортовой опалубки;</a:t>
            </a:r>
          </a:p>
          <a:p>
            <a:pPr lvl="0" algn="just">
              <a:buChar char=""/>
            </a:pPr>
            <a:r>
              <a:rPr lang="ru-RU" sz="1800">
                <a:latin typeface="Times New Roman" pitchFamily="18"/>
              </a:rPr>
              <a:t> монтируют бортовые упоры, стойки ограждения и бортовую опалубку.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676519" y="87120"/>
            <a:ext cx="6603480" cy="7256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60000" y="216000"/>
            <a:ext cx="9360000" cy="712800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 algn="ctr">
              <a:buNone/>
            </a:pPr>
            <a:r>
              <a:rPr lang="ru-RU" sz="2400" b="1">
                <a:solidFill>
                  <a:srgbClr val="0000CC"/>
                </a:solidFill>
                <a:latin typeface="Times New Roman" pitchFamily="18"/>
              </a:rPr>
              <a:t>Технология распалубки перекрытия следующая:</a:t>
            </a:r>
          </a:p>
          <a:p>
            <a:pPr lvl="0" algn="just">
              <a:buChar char=""/>
              <a:tabLst>
                <a:tab pos="914400" algn="l"/>
              </a:tabLst>
            </a:pPr>
            <a:r>
              <a:rPr lang="ru-RU" sz="2000">
                <a:latin typeface="Times New Roman" pitchFamily="18"/>
              </a:rPr>
              <a:t>демонтируют промежуточные телескопические стойки;</a:t>
            </a:r>
          </a:p>
          <a:p>
            <a:pPr lvl="0" algn="just">
              <a:buChar char=""/>
              <a:tabLst>
                <a:tab pos="914400" algn="l"/>
              </a:tabLst>
            </a:pPr>
            <a:r>
              <a:rPr lang="ru-RU" sz="2000">
                <a:latin typeface="Times New Roman" pitchFamily="18"/>
              </a:rPr>
              <a:t>отвинчивают регулировочные муфты телескопических стоек и опускают опалубку на 40-50 мм;</a:t>
            </a:r>
          </a:p>
          <a:p>
            <a:pPr lvl="0" algn="just">
              <a:buChar char=""/>
              <a:tabLst>
                <a:tab pos="914400" algn="l"/>
              </a:tabLst>
            </a:pPr>
            <a:r>
              <a:rPr lang="ru-RU" sz="2000">
                <a:latin typeface="Times New Roman" pitchFamily="18"/>
              </a:rPr>
              <a:t>опрокидывают промежуточные распределительные балки и демонтируют их. Оставляют только те распределительные балки, которые размещены в местах стыка фанерных листов;</a:t>
            </a:r>
          </a:p>
          <a:p>
            <a:pPr lvl="0" algn="just">
              <a:buChar char=""/>
              <a:tabLst>
                <a:tab pos="914400" algn="l"/>
              </a:tabLst>
            </a:pPr>
            <a:r>
              <a:rPr lang="ru-RU" sz="2000">
                <a:latin typeface="Times New Roman" pitchFamily="18"/>
              </a:rPr>
              <a:t>демонтируют фанерные листы и складывают аккуратно друг на друга в контейнеры или паке­ты за пределами перекрытия;</a:t>
            </a:r>
          </a:p>
          <a:p>
            <a:pPr lvl="0" algn="just">
              <a:buChar char=""/>
              <a:tabLst>
                <a:tab pos="914400" algn="l"/>
              </a:tabLst>
            </a:pPr>
            <a:r>
              <a:rPr lang="ru-RU" sz="2000">
                <a:latin typeface="Times New Roman" pitchFamily="18"/>
              </a:rPr>
              <a:t>демонтируют оставшиеся распределительные и несущие балки, укладывают их в штабеля;</a:t>
            </a:r>
          </a:p>
          <a:p>
            <a:pPr lvl="0" algn="just">
              <a:buChar char=""/>
              <a:tabLst>
                <a:tab pos="923400" algn="l"/>
              </a:tabLst>
            </a:pPr>
            <a:r>
              <a:rPr lang="ru-RU" sz="2000">
                <a:latin typeface="Times New Roman" pitchFamily="18"/>
              </a:rPr>
              <a:t>то же, телескопические стойки;</a:t>
            </a:r>
          </a:p>
          <a:p>
            <a:pPr lvl="0" algn="just">
              <a:buChar char=""/>
              <a:tabLst>
                <a:tab pos="923400" algn="l"/>
              </a:tabLst>
            </a:pPr>
            <a:r>
              <a:rPr lang="ru-RU" sz="2000">
                <a:latin typeface="Times New Roman" pitchFamily="18"/>
              </a:rPr>
              <a:t>при необходимости устанавливают страховочные подпорки;</a:t>
            </a:r>
          </a:p>
          <a:p>
            <a:pPr lvl="0" algn="just">
              <a:buChar char=""/>
              <a:tabLst>
                <a:tab pos="923400" algn="l"/>
              </a:tabLst>
            </a:pPr>
            <a:r>
              <a:rPr lang="ru-RU" sz="2000">
                <a:latin typeface="Times New Roman" pitchFamily="18"/>
              </a:rPr>
              <a:t>краном или вручную перемещают опалубку на следующую захватку.</a:t>
            </a:r>
          </a:p>
          <a:p>
            <a:pPr lvl="0" algn="just">
              <a:buNone/>
              <a:tabLst>
                <a:tab pos="661680" algn="l"/>
              </a:tabLst>
            </a:pPr>
            <a:r>
              <a:rPr lang="ru-RU" sz="2000">
                <a:latin typeface="Times New Roman" pitchFamily="18"/>
              </a:rPr>
              <a:t>      </a:t>
            </a:r>
            <a:r>
              <a:rPr lang="ru-RU" sz="2000" i="1">
                <a:solidFill>
                  <a:srgbClr val="0000FF"/>
                </a:solidFill>
                <a:latin typeface="Times New Roman" pitchFamily="18"/>
              </a:rPr>
              <a:t> После каждого использования опалубки фанеру обязательно очищают, включая кромки листов, и вынимают все гвозди</a:t>
            </a:r>
            <a:r>
              <a:rPr lang="ru-RU" sz="2000">
                <a:latin typeface="Times New Roman" pitchFamily="18"/>
              </a:rPr>
              <a:t>.</a:t>
            </a:r>
          </a:p>
          <a:p>
            <a:pPr lvl="0" algn="just">
              <a:buNone/>
              <a:tabLst>
                <a:tab pos="661680" algn="l"/>
              </a:tabLst>
            </a:pPr>
            <a:r>
              <a:rPr lang="ru-RU" sz="2000">
                <a:latin typeface="Times New Roman" pitchFamily="18"/>
              </a:rPr>
              <a:t>       Опалубка перекрытий на основе телескопических стоек характеризуется относительной простотой сборки и разборки, но требует высокой профессиональной подготовки рабочих и соблюдения технологии. </a:t>
            </a:r>
            <a:r>
              <a:rPr lang="ru-RU" sz="2000" i="1">
                <a:solidFill>
                  <a:srgbClr val="0000FF"/>
                </a:solidFill>
                <a:latin typeface="Times New Roman" pitchFamily="18"/>
              </a:rPr>
              <a:t>К недостаткам этой опалубочной системы относится высокая трудоемкость работ, выполняемых в основном вручную, и относительно малая устойчивость опорной системы от смеще­ния и опрокидывания при сборке.</a:t>
            </a:r>
            <a:r>
              <a:rPr lang="ru-RU" sz="2000">
                <a:latin typeface="Times New Roman" pitchFamily="18"/>
              </a:rPr>
              <a:t> Поэтому установка треног для временного крепления телескопических стоек обязательна. Безопасность и надежность всей опалубки обеспечивается при укладке и закреплении всей фанерной палубы перекрытия.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503999" y="-72000"/>
            <a:ext cx="9072000" cy="1080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spcAft>
                <a:spcPts val="1001"/>
              </a:spcAft>
              <a:buNone/>
            </a:pPr>
            <a:r>
              <a:rPr lang="ru-RU" sz="2400" b="1">
                <a:solidFill>
                  <a:srgbClr val="0000CC"/>
                </a:solidFill>
                <a:latin typeface="Times New Roman" pitchFamily="18"/>
              </a:rPr>
              <a:t>3.2.3.Опалубка перекрытия на основе опорных башен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503999" y="864000"/>
            <a:ext cx="9072000" cy="438444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 algn="just">
              <a:buNone/>
              <a:tabLst>
                <a:tab pos="661680" algn="l"/>
              </a:tabLst>
            </a:pPr>
            <a:r>
              <a:rPr lang="ru-RU" sz="900">
                <a:latin typeface="Arial" pitchFamily="18"/>
              </a:rPr>
              <a:t> </a:t>
            </a:r>
            <a:r>
              <a:rPr lang="ru-RU" sz="1800">
                <a:latin typeface="Arial" pitchFamily="18"/>
              </a:rPr>
              <a:t> </a:t>
            </a:r>
            <a:r>
              <a:rPr lang="ru-RU" sz="1800" i="1">
                <a:solidFill>
                  <a:srgbClr val="0000FF"/>
                </a:solidFill>
                <a:latin typeface="Times New Roman" pitchFamily="18"/>
              </a:rPr>
              <a:t>С целью повышения безопасности опалубки перекрытия при монтаже рекомендуется применять в качестве опорной системы опорные башни.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16000" y="1493999"/>
            <a:ext cx="4824000" cy="361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040000" y="1512000"/>
            <a:ext cx="4824000" cy="361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288000" y="5248440"/>
            <a:ext cx="9504000" cy="25797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1800" b="0" i="1" u="none" strike="noStrike" kern="1200" cap="none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Допустимая нагрузка на опорную башню зависит от высоты телескопических стоек.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18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Высота опорных башен изменяется путем установки нужного количества рядовых рам (шаг 0,5м). Более точная регулировка достигается при помощи стальных винтовых домкратов и стальных винтовых унивилок.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18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Монтаж и демонтаж опалубки перекрытия на основе опорных башен принципиально не отличается от работ с опалубкой на основе телескопических стоек. Фрагмент совмещенной схемы устройства опалубки перекрытия на основе опорных башен приведен на </a:t>
            </a:r>
            <a:r>
              <a:rPr lang="ru-RU" sz="1800" b="0" i="0" u="none" strike="noStrike" kern="1200" cap="none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Microsoft YaHei" pitchFamily="2"/>
                <a:cs typeface="Mangal" pitchFamily="2"/>
              </a:rPr>
              <a:t>рис. 6.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03999" y="255960"/>
            <a:ext cx="9072000" cy="658403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503999" y="6946199"/>
            <a:ext cx="9000000" cy="9018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1800" b="1" i="0" u="none" strike="noStrike" kern="1200" cap="none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Microsoft YaHei" pitchFamily="2"/>
                <a:cs typeface="Mangal" pitchFamily="2"/>
              </a:rPr>
              <a:t>Рис. 6.</a:t>
            </a:r>
            <a:r>
              <a:rPr lang="ru-RU" sz="18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Фрагмент совмещенной схемы опалубки перекрытия на основе опорных башен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864000" y="0"/>
            <a:ext cx="8568000" cy="1440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2400" b="1">
                <a:solidFill>
                  <a:srgbClr val="0000CC"/>
                </a:solidFill>
                <a:latin typeface="Times New Roman" pitchFamily="18"/>
              </a:rPr>
              <a:t>3.3. Опалубка перекрытий на столах.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5976000" y="1368000"/>
            <a:ext cx="3888000" cy="612000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 algn="just">
              <a:spcBef>
                <a:spcPts val="0"/>
              </a:spcBef>
              <a:buNone/>
            </a:pPr>
            <a:r>
              <a:rPr lang="ru-RU" sz="2000">
                <a:solidFill>
                  <a:srgbClr val="000000"/>
                </a:solidFill>
                <a:latin typeface="Times New Roman" pitchFamily="18"/>
              </a:rPr>
              <a:t>Для возведения монолитных каркасных зданий регулярной структуры рекомендуется технология опалубливания перекрытия с применением технологии опалубки-стол.  </a:t>
            </a:r>
            <a:r>
              <a:rPr lang="ru-RU" sz="2000" i="1">
                <a:solidFill>
                  <a:srgbClr val="0000FF"/>
                </a:solidFill>
                <a:latin typeface="Times New Roman" pitchFamily="18"/>
              </a:rPr>
              <a:t>Применение такой опалубки позволяет повысить производительность труда при опалубочных работах в 2-3 раза по сравнению с устройством опалубки на основе опорных башен и телескопических стоек и повысить оборачи­ваемость опалубки.</a:t>
            </a:r>
          </a:p>
          <a:p>
            <a:pPr lvl="0" algn="just">
              <a:buNone/>
              <a:tabLst>
                <a:tab pos="661680" algn="l"/>
              </a:tabLst>
            </a:pPr>
            <a:endParaRPr lang="ru-RU" sz="2000">
              <a:solidFill>
                <a:srgbClr val="000000"/>
              </a:solidFill>
              <a:latin typeface="Times New Roman" pitchFamily="18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4000" y="1394999"/>
            <a:ext cx="5688000" cy="426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44000" y="5832000"/>
            <a:ext cx="9720000" cy="663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 algn="just" rtl="0" hangingPunct="0">
              <a:lnSpc>
                <a:spcPct val="100000"/>
              </a:lnSpc>
              <a:buNone/>
              <a:tabLst>
                <a:tab pos="661680" algn="l"/>
              </a:tabLst>
            </a:pPr>
            <a:r>
              <a:rPr lang="ru-RU" sz="2000">
                <a:solidFill>
                  <a:srgbClr val="000000"/>
                </a:solidFill>
                <a:latin typeface="Times New Roman" pitchFamily="18"/>
              </a:rPr>
              <a:t>Опалубка-стол состоит из опорной системы и крупноформатной палубы стола. Опорная система выполнена из унифицированных рам, системы раскосов и домкратных узлов.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60000" y="1944000"/>
            <a:ext cx="5256000" cy="583200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0" marR="6480" lvl="0" indent="0" algn="just">
              <a:buNone/>
              <a:tabLst>
                <a:tab pos="661680" algn="l"/>
              </a:tabLst>
            </a:pPr>
            <a:r>
              <a:rPr lang="ru-RU" sz="2000" i="1">
                <a:solidFill>
                  <a:srgbClr val="0000FF"/>
                </a:solidFill>
                <a:latin typeface="Times New Roman" pitchFamily="18"/>
              </a:rPr>
              <a:t>В труднодоступных для опалубки-стол местах, в замкнутых стенами ячейках перекрытия следует применять опалубку на основе телескопических стоек или опорных башен.</a:t>
            </a:r>
            <a:r>
              <a:rPr lang="ru-RU" sz="2000">
                <a:solidFill>
                  <a:srgbClr val="000000"/>
                </a:solidFill>
                <a:latin typeface="Times New Roman" pitchFamily="18"/>
              </a:rPr>
              <a:t> Фрагмент схемы расстановки опалубочных столов приведен на</a:t>
            </a:r>
            <a:r>
              <a:rPr lang="ru-RU" sz="2000">
                <a:solidFill>
                  <a:srgbClr val="333333"/>
                </a:solidFill>
                <a:latin typeface="Times New Roman" pitchFamily="18"/>
              </a:rPr>
              <a:t> </a:t>
            </a:r>
            <a:r>
              <a:rPr lang="ru-RU" sz="2000">
                <a:solidFill>
                  <a:srgbClr val="FF0000"/>
                </a:solidFill>
                <a:latin typeface="Times New Roman" pitchFamily="18"/>
              </a:rPr>
              <a:t>рисунке 7</a:t>
            </a:r>
            <a:r>
              <a:rPr lang="ru-RU" sz="2000">
                <a:solidFill>
                  <a:srgbClr val="FF0000"/>
                </a:solidFill>
                <a:latin typeface="Arial" pitchFamily="18"/>
              </a:rPr>
              <a:t>.</a:t>
            </a:r>
          </a:p>
          <a:p>
            <a:pPr marL="0" marR="6480" lvl="0" indent="0" algn="just">
              <a:buNone/>
              <a:tabLst>
                <a:tab pos="661680" algn="l"/>
              </a:tabLst>
            </a:pPr>
            <a:r>
              <a:rPr lang="ru-RU" sz="2000">
                <a:solidFill>
                  <a:srgbClr val="000000"/>
                </a:solidFill>
                <a:latin typeface="Times New Roman" pitchFamily="18"/>
              </a:rPr>
              <a:t>Большепролетный опалубочный модуль (стол) собирается один раз и без переделки используется на всем протяжении строительства.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03999" y="72000"/>
            <a:ext cx="3791880" cy="6991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760000" y="6983999"/>
            <a:ext cx="4248000" cy="6022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1" i="0" u="none" strike="noStrike" kern="1200" cap="none">
                <a:ln>
                  <a:noFill/>
                </a:ln>
                <a:solidFill>
                  <a:srgbClr val="FF0000"/>
                </a:solidFill>
                <a:latin typeface="Liberation Sans" pitchFamily="18"/>
                <a:ea typeface="Microsoft YaHei" pitchFamily="2"/>
                <a:cs typeface="Mangal" pitchFamily="2"/>
              </a:rPr>
              <a:t>Рис.7.</a:t>
            </a:r>
            <a:r>
              <a:rPr lang="ru-RU" sz="18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rPr>
              <a:t> Схема расстановки опалубочных столов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649880" y="2015999"/>
            <a:ext cx="7068240" cy="53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44000" y="-216000"/>
            <a:ext cx="9720000" cy="23958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1" u="none" strike="noStrike" kern="1200" cap="none">
              <a:ln>
                <a:noFill/>
              </a:ln>
              <a:solidFill>
                <a:srgbClr val="0000FF"/>
              </a:solidFill>
              <a:latin typeface="Liberation Sans" pitchFamily="18"/>
              <a:ea typeface="Microsoft YaHei" pitchFamily="2"/>
              <a:cs typeface="Mangal" pitchFamily="2"/>
            </a:endParaRPr>
          </a:p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000" b="0" i="1" u="none" strike="noStrike" kern="1200" cap="none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Элементы опалубки-стол поставляются на объект поэлементно и собираются непосредственно на строительной площадке по монтажным схемам.</a:t>
            </a: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Собранные опалубочные столы подают к месту монтажа краном и устанавливают на проектную отметку вращением гайки домкрата. </a:t>
            </a:r>
            <a:r>
              <a:rPr lang="ru-RU" sz="2000" b="0" i="0" u="none" strike="noStrike" kern="1200" cap="non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Mangal" pitchFamily="2"/>
              </a:rPr>
              <a:t>Собранный большепролетный модуль (стол) первый раз подается с места сборки на рабочий горизонт, а впоследствии просто переставляется с этажа на этаж на новое место производства работ.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560" y="432000"/>
            <a:ext cx="9559440" cy="24505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just" rtl="0" hangingPunct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  <a:tabLst/>
            </a:pPr>
            <a:r>
              <a:rPr lang="ru-RU" sz="2000" b="0" i="1" u="none" strike="noStrike" kern="1200" cap="none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Балки палубы надежно крепятся к верхнему поясу фермы модуля эксцентриковым болтом с зажимом.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Mangal" pitchFamily="2"/>
              </a:rPr>
              <a:t>Верхний пояс ферм, так же как и другие узлы, собран на болтах и может быть изменен в зависимости от условий применения.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3640" y="2421000"/>
            <a:ext cx="4896720" cy="367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112000" y="2421000"/>
            <a:ext cx="4896000" cy="367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000" y="216000"/>
            <a:ext cx="10008000" cy="205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200" b="0" i="1" u="none" strike="noStrike" kern="1200" cap="none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Выдвижная опора быстро и надежно закрепляется U-образной шпилькой.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2200" b="0" i="1" u="none" strike="noStrike" kern="1200" cap="none">
              <a:ln>
                <a:noFill/>
              </a:ln>
              <a:solidFill>
                <a:srgbClr val="0000FF"/>
              </a:solidFill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20000" y="792000"/>
            <a:ext cx="8627760" cy="6470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7760" y="144000"/>
            <a:ext cx="9444240" cy="2128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200" b="0" i="1" u="none" strike="noStrike" kern="1200" cap="none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Нижний пояс ферм имеет болтовые соединения и может трансформироваться.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2000" b="0" i="0" u="none" strike="noStrike" kern="1200" cap="none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20000" y="917999"/>
            <a:ext cx="8568000" cy="642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8000" y="216000"/>
            <a:ext cx="9648000" cy="12430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Одной крановой операцией выставляется стол значительной площади перекрытия. Широкий диапазон сборки столов позволяет применять их на любых участках перекрытия.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007999" y="1221840"/>
            <a:ext cx="8136000" cy="610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35115" y="-325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000" y="194760"/>
            <a:ext cx="9504000" cy="63274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just" rtl="0" hangingPunct="0">
              <a:lnSpc>
                <a:spcPct val="100000"/>
              </a:lnSpc>
              <a:buNone/>
              <a:tabLst/>
            </a:pP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Для удобства монтажа и демонтажа следует устраивать примыкание опалубочных </a:t>
            </a: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столов</a:t>
            </a:r>
          </a:p>
          <a:p>
            <a:pPr marL="0" marR="0" lvl="0" indent="0" algn="just" rtl="0" hangingPunct="0">
              <a:lnSpc>
                <a:spcPct val="100000"/>
              </a:lnSpc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по схеме, приведенной на </a:t>
            </a:r>
            <a:r>
              <a:rPr lang="ru-RU" sz="2000" b="0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Microsoft YaHei" pitchFamily="2"/>
                <a:cs typeface="Mangal" pitchFamily="2"/>
              </a:rPr>
              <a:t>рисунке 8.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2000" b="0" i="0" u="none" strike="noStrike" kern="1200" cap="none" dirty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095560" y="936000"/>
            <a:ext cx="6040440" cy="532007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48000" y="6336000"/>
            <a:ext cx="8928000" cy="97222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buNone/>
              <a:tabLst/>
            </a:pPr>
            <a:r>
              <a:rPr lang="ru-RU" sz="2000" b="1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Microsoft YaHei" pitchFamily="2"/>
                <a:cs typeface="Mangal" pitchFamily="2"/>
              </a:rPr>
              <a:t>Рис. 8.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Схемы примыкания опалубочных столов</a:t>
            </a:r>
          </a:p>
          <a:p>
            <a:pPr marL="0" marR="0" lvl="0" indent="0" algn="just" rtl="0" hangingPunct="0">
              <a:lnSpc>
                <a:spcPct val="100000"/>
              </a:lnSpc>
              <a:buNone/>
              <a:tabLst/>
            </a:pP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1- опорная система опалубочного стола; 2 — система опалубочных балок;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L="0" marR="0" lvl="0" indent="0" algn="just" rtl="0" hangingPunct="0">
              <a:lnSpc>
                <a:spcPct val="100000"/>
              </a:lnSpc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3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— водостойкая фанера; 4 — стена; 5 — гвоздь 4x50</a:t>
            </a:r>
          </a:p>
          <a:p>
            <a:pPr marL="0" marR="0" lvl="0" indent="0" algn="just" rtl="0" hangingPunct="0">
              <a:lnSpc>
                <a:spcPct val="100000"/>
              </a:lnSpc>
              <a:buNone/>
              <a:tabLst/>
            </a:pPr>
            <a:endParaRPr lang="ru-RU" sz="2000" b="0" i="0" u="none" strike="noStrike" kern="1200" cap="none" dirty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8000" y="503999"/>
            <a:ext cx="3528000" cy="6840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000" b="0" i="1" u="none" strike="noStrike" kern="1200" cap="none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После установки столов в проектное положение требуется обеспечить герметичность стыков опалубки.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Стыки листов фанерной палубы с целью повышения их долговечности рекомендуется проклеивать одноразовой липкой водостойкой лентой шириной 40 мм. Смазку палубы следует производить до укладки арматуры, но при этом строго следить за недопущением образования мусора и грязи на смазанной поверхности.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2000" b="0" i="0" u="none" strike="noStrike" kern="1200" cap="none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2000" b="0" i="0" u="none" strike="noStrike" kern="1200" cap="none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16000" y="702000"/>
            <a:ext cx="6192000" cy="46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44000" y="5616000"/>
            <a:ext cx="9792000" cy="2304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При распалубливании стол с помощью домкратов опускается на катки для выдвижки за габарит здания. </a:t>
            </a: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Arial" pitchFamily="34"/>
                <a:cs typeface="Mangal" pitchFamily="2"/>
              </a:rPr>
              <a:t>Выкатывание опалубочных столов на край перекрытия осуществляют вручную с помощью навешиваемых колесных узлов, а перемещение на следующую захватку — монтажным краном.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6000" y="144000"/>
            <a:ext cx="9720000" cy="11005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000" b="0" i="1" u="none" strike="noStrike" kern="1200" cap="none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Полномасштабное применение столов взамен традиционных опалубок перекрытия позволяет значительно сокращать трудозатраты и время строительства.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76239" y="909359"/>
            <a:ext cx="8411760" cy="6308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3999" y="1728000"/>
            <a:ext cx="9288000" cy="3888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1" i="0" u="none" strike="noStrike" kern="1200" cap="none">
                <a:ln>
                  <a:noFill/>
                </a:ln>
                <a:solidFill>
                  <a:srgbClr val="0000CC"/>
                </a:solidFill>
                <a:latin typeface="Times New Roman" pitchFamily="18"/>
                <a:ea typeface="Microsoft YaHei" pitchFamily="2"/>
                <a:cs typeface="Mangal" pitchFamily="2"/>
              </a:rPr>
              <a:t>Последовательность перестановки столов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000" b="0" i="0" u="none" strike="noStrike" kern="1200" cap="none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1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    1.</a:t>
            </a: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Установить стол в проектное положение, выровняв при помощи винтовых домкратов. Провести комплекс работ по устройству монолитного перекрытия.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1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      2.</a:t>
            </a: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После набора бетоном требуемой прочности произвести распалубливание — оторвать стол от поверхности перекрытия и опустить при помощи домкратов на выдвижные катки.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Закрепив на конструкции стола стропы, выкатить конструкцию за габариты здания.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Одной из наиболее эффективных опалубочных систем перекрытия на столах является опалубка перекрытия  фирмы DOKA.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0080000" cy="7452245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400" b="1" i="0" u="none" strike="noStrike" kern="1200" cap="none" dirty="0">
                <a:ln>
                  <a:noFill/>
                </a:ln>
                <a:solidFill>
                  <a:srgbClr val="0000CC"/>
                </a:solidFill>
                <a:latin typeface="Times New Roman" pitchFamily="18"/>
                <a:ea typeface="Microsoft YaHei" pitchFamily="2"/>
                <a:cs typeface="Mangal" pitchFamily="2"/>
              </a:rPr>
              <a:t>4. Размеры принятой захватки</a:t>
            </a: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 </a:t>
            </a: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  Возведение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этажа в монолитном строительстве является, как правило,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фиксированным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этапом. Производство последующих работ может производиться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только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после документальной приемки нижележащего этажа авторским и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техническим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надзором.  Поэтому этаж может быть принят в качестве захватки,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однако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следует учитывать, что в этом случае этажные комплекты опалубки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для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вертикальных и горизонтальных конструкций не будут использоваться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во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время возведения соответственно горизонтальных и вертикальных конструкций.</a:t>
            </a: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    </a:t>
            </a:r>
            <a:r>
              <a:rPr lang="ru-RU" sz="2000" b="0" i="1" u="none" strike="noStrike" kern="1200" cap="none" dirty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Экономически и технологически целесообразным может считаться разделение </a:t>
            </a:r>
            <a:endParaRPr lang="ru-RU" sz="2000" b="0" i="1" u="none" strike="noStrike" kern="1200" cap="none" dirty="0" smtClean="0">
              <a:ln>
                <a:noFill/>
              </a:ln>
              <a:solidFill>
                <a:srgbClr val="0000FF"/>
              </a:solidFill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1" u="none" strike="noStrike" kern="1200" cap="none" dirty="0" smtClean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этажа </a:t>
            </a:r>
            <a:r>
              <a:rPr lang="ru-RU" sz="2000" b="0" i="1" u="none" strike="noStrike" kern="1200" cap="none" dirty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на примерно равные (по площади и объемам укладываемого бетона) </a:t>
            </a:r>
            <a:endParaRPr lang="ru-RU" sz="2000" b="0" i="1" u="none" strike="noStrike" kern="1200" cap="none" dirty="0" smtClean="0">
              <a:ln>
                <a:noFill/>
              </a:ln>
              <a:solidFill>
                <a:srgbClr val="0000FF"/>
              </a:solidFill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1" u="none" strike="noStrike" kern="1200" cap="none" dirty="0" smtClean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части </a:t>
            </a:r>
            <a:r>
              <a:rPr lang="ru-RU" sz="2000" b="0" i="1" u="none" strike="noStrike" kern="1200" cap="none" dirty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- захватки. Часто это 1/2 этажа, возможно, 1/3 этажа или 1/4 этажа.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Иногда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в протяженных зданиях за захватку принимают секцию с лестнично-лифтовым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блоком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.</a:t>
            </a: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    Следует обратить особое внимание на то, что уменьшение размеров захваток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ведет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к образованию множества рабочих швов.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1" u="none" strike="noStrike" kern="1200" cap="none" dirty="0" smtClean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Укладка </a:t>
            </a:r>
            <a:r>
              <a:rPr lang="ru-RU" sz="2000" b="0" i="1" u="none" strike="noStrike" kern="1200" cap="none" dirty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бетона в зонах рабочих швов, которые часто устраиваются </a:t>
            </a:r>
            <a:endParaRPr lang="ru-RU" sz="2000" b="0" i="1" u="none" strike="noStrike" kern="1200" cap="none" dirty="0" smtClean="0">
              <a:ln>
                <a:noFill/>
              </a:ln>
              <a:solidFill>
                <a:srgbClr val="0000FF"/>
              </a:solidFill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1" u="none" strike="noStrike" kern="1200" cap="none" dirty="0" smtClean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в </a:t>
            </a:r>
            <a:r>
              <a:rPr lang="ru-RU" sz="2000" b="0" i="1" u="none" strike="noStrike" kern="1200" cap="none" dirty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напряженных конструктивных узлах здания при температурах ниже +5 °С, </a:t>
            </a:r>
            <a:endParaRPr lang="ru-RU" sz="2000" b="0" i="1" u="none" strike="noStrike" kern="1200" cap="none" dirty="0" smtClean="0">
              <a:ln>
                <a:noFill/>
              </a:ln>
              <a:solidFill>
                <a:srgbClr val="0000FF"/>
              </a:solidFill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1" u="none" strike="noStrike" kern="1200" cap="none" dirty="0" smtClean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требует </a:t>
            </a:r>
            <a:r>
              <a:rPr lang="ru-RU" sz="2000" b="0" i="1" u="none" strike="noStrike" kern="1200" cap="none" dirty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тщательной подготовки этих мест к приему бетона. </a:t>
            </a:r>
            <a:endParaRPr lang="ru-RU" sz="2000" b="0" i="1" u="none" strike="noStrike" kern="1200" cap="none" dirty="0" smtClean="0">
              <a:ln>
                <a:noFill/>
              </a:ln>
              <a:solidFill>
                <a:srgbClr val="0000FF"/>
              </a:solidFill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В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случае некачественного выполнения рабочих швов расчетная схема здания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может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серьезно измениться с трудно прогнозируемыми последствиями.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Поэтому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при технологическом проектировании бетонных работ следует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стремиться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к максимальному укрупнению захваток с соблюдением принципа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непрерывности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использования имеющейся опалубки.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000" b="0" i="0" u="none" strike="noStrike" kern="1200" cap="none" dirty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2000" b="0" i="0" u="none" strike="noStrike" kern="1200" cap="none" dirty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" y="107429"/>
            <a:ext cx="10080625" cy="7452246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buNone/>
              <a:tabLst/>
            </a:pPr>
            <a:r>
              <a:rPr lang="ru-RU" sz="2400" b="1" i="0" u="none" strike="noStrike" kern="1200" cap="none" dirty="0">
                <a:ln>
                  <a:noFill/>
                </a:ln>
                <a:solidFill>
                  <a:srgbClr val="0000CC"/>
                </a:solidFill>
                <a:latin typeface="Times New Roman" pitchFamily="18"/>
                <a:ea typeface="Microsoft YaHei" pitchFamily="2"/>
                <a:cs typeface="Mangal" pitchFamily="2"/>
              </a:rPr>
              <a:t>5. Время выдерживания бетона в </a:t>
            </a:r>
            <a:r>
              <a:rPr lang="ru-RU" sz="2400" b="1" i="0" u="none" strike="noStrike" kern="1200" cap="none" dirty="0" smtClean="0">
                <a:ln>
                  <a:noFill/>
                </a:ln>
                <a:solidFill>
                  <a:srgbClr val="0000CC"/>
                </a:solidFill>
                <a:latin typeface="Times New Roman" pitchFamily="18"/>
                <a:ea typeface="Microsoft YaHei" pitchFamily="2"/>
                <a:cs typeface="Mangal" pitchFamily="2"/>
              </a:rPr>
              <a:t>опалубке</a:t>
            </a:r>
          </a:p>
          <a:p>
            <a:pPr marL="0" marR="0" lvl="0" indent="0" algn="ctr" rtl="0" hangingPunct="0">
              <a:lnSpc>
                <a:spcPct val="100000"/>
              </a:lnSpc>
              <a:buNone/>
              <a:tabLst/>
            </a:pPr>
            <a:endParaRPr lang="ru-RU" sz="2400" b="1" i="0" u="none" strike="noStrike" kern="1200" cap="none" dirty="0">
              <a:ln>
                <a:noFill/>
              </a:ln>
              <a:solidFill>
                <a:srgbClr val="0000CC"/>
              </a:solidFill>
              <a:latin typeface="Times New Roman" pitchFamily="18"/>
              <a:ea typeface="Microsoft YaHei" pitchFamily="2"/>
              <a:cs typeface="Mangal" pitchFamily="2"/>
            </a:endParaRPr>
          </a:p>
          <a:p>
            <a:pPr marL="0" marR="0" lvl="0" indent="0" algn="just" rtl="0" hangingPunct="0">
              <a:lnSpc>
                <a:spcPct val="100000"/>
              </a:lnSpc>
              <a:buNone/>
              <a:tabLst/>
            </a:pP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  Раздел 2 СНиП 3.03.01-87 определяет минимальную прочность бетона незагруженных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L="0" marR="0" lvl="0" indent="0" algn="just" rtl="0" hangingPunct="0">
              <a:lnSpc>
                <a:spcPct val="100000"/>
              </a:lnSpc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вертикальных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монолитных конструкций при распалубке (из условий сохранения формы</a:t>
            </a: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)</a:t>
            </a:r>
          </a:p>
          <a:p>
            <a:pPr marL="0" marR="0" lvl="0" indent="0" algn="just" rtl="0" hangingPunct="0">
              <a:lnSpc>
                <a:spcPct val="100000"/>
              </a:lnSpc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0,2-0,3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МПа. Это правило касается твердения бетона в летних условиях (при t &gt; +5 °С).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L="0" marR="0" lvl="0" indent="0" algn="just" rtl="0" hangingPunct="0">
              <a:lnSpc>
                <a:spcPct val="100000"/>
              </a:lnSpc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В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зимних условиях (при t &lt; +5 °С) прочность бетона без противоморозных добавок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L="0" marR="0" lvl="0" indent="0" algn="just" rtl="0" hangingPunct="0">
              <a:lnSpc>
                <a:spcPct val="100000"/>
              </a:lnSpc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к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завершению выдерживания должна быть не ниже критической (т.е. допускающей </a:t>
            </a:r>
            <a:endParaRPr lang="ru-RU" sz="2000" b="0" i="0" u="none" strike="noStrike" kern="1200" cap="none" dirty="0" smtClean="0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  <a:p>
            <a:pPr marL="0" marR="0" lvl="0" indent="0" algn="just" rtl="0" hangingPunct="0">
              <a:lnSpc>
                <a:spcPct val="100000"/>
              </a:lnSpc>
              <a:buNone/>
              <a:tabLst/>
            </a:pPr>
            <a:r>
              <a:rPr lang="ru-RU" sz="2000" b="0" i="0" u="none" strike="noStrike" kern="1200" cap="none" dirty="0" smtClean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последующее </a:t>
            </a:r>
            <a:r>
              <a:rPr lang="ru-RU" sz="2000" b="0" i="0" u="none" strike="noStrike" kern="1200" cap="none" dirty="0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замерзание), в том числе:</a:t>
            </a:r>
          </a:p>
          <a:p>
            <a:pPr marL="0" marR="0" lvl="0" indent="0" algn="just" rtl="0" hangingPunct="0">
              <a:lnSpc>
                <a:spcPct val="100000"/>
              </a:lnSpc>
              <a:buNone/>
              <a:tabLst/>
            </a:pPr>
            <a:r>
              <a:rPr lang="ru-RU" sz="2000" b="0" i="1" u="none" strike="noStrike" kern="1200" cap="none" dirty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-   в конструкциях, эксплуатирующихся внутри зданий, - не менее 5 МПа;</a:t>
            </a:r>
          </a:p>
          <a:p>
            <a:pPr marL="342900" marR="0" lvl="0" indent="-342900" algn="just" rtl="0" hangingPunct="0">
              <a:lnSpc>
                <a:spcPct val="100000"/>
              </a:lnSpc>
              <a:buFontTx/>
              <a:buChar char="-"/>
              <a:tabLst/>
            </a:pPr>
            <a:r>
              <a:rPr lang="ru-RU" sz="2000" b="0" i="1" u="none" strike="noStrike" kern="1200" cap="none" dirty="0" smtClean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в </a:t>
            </a:r>
            <a:r>
              <a:rPr lang="ru-RU" sz="2000" b="0" i="1" u="none" strike="noStrike" kern="1200" cap="none" dirty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конструкциях, подвергающихся атмосферным воздействиям в процессе эксплуатации, </a:t>
            </a:r>
            <a:endParaRPr lang="ru-RU" sz="2000" b="0" i="1" u="none" strike="noStrike" kern="1200" cap="none" dirty="0" smtClean="0">
              <a:ln>
                <a:noFill/>
              </a:ln>
              <a:solidFill>
                <a:srgbClr val="0000FF"/>
              </a:solidFill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tabLst/>
            </a:pPr>
            <a:r>
              <a:rPr lang="ru-RU" sz="2000" b="0" i="1" u="none" strike="noStrike" kern="1200" cap="none" dirty="0" smtClean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для </a:t>
            </a:r>
            <a:r>
              <a:rPr lang="ru-RU" sz="2000" b="0" i="1" u="none" strike="noStrike" kern="1200" cap="none" dirty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класса В7,5-В10 - не менее 50 % проектной прочности, класса В12,5-В25 </a:t>
            </a:r>
            <a:r>
              <a:rPr lang="ru-RU" sz="2000" b="0" i="1" u="none" strike="noStrike" kern="1200" cap="none" dirty="0" smtClean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– не </a:t>
            </a:r>
            <a:r>
              <a:rPr lang="ru-RU" sz="2000" b="0" i="1" u="none" strike="noStrike" kern="1200" cap="none" dirty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менее </a:t>
            </a:r>
            <a:endParaRPr lang="ru-RU" sz="2000" b="0" i="1" u="none" strike="noStrike" kern="1200" cap="none" dirty="0" smtClean="0">
              <a:ln>
                <a:noFill/>
              </a:ln>
              <a:solidFill>
                <a:srgbClr val="0000FF"/>
              </a:solidFill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tabLst/>
            </a:pPr>
            <a:r>
              <a:rPr lang="ru-RU" sz="2000" b="0" i="1" u="none" strike="noStrike" kern="1200" cap="none" dirty="0" smtClean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40 </a:t>
            </a:r>
            <a:r>
              <a:rPr lang="ru-RU" sz="2000" b="0" i="1" u="none" strike="noStrike" kern="1200" cap="none" dirty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% проектной прочности, класса В30 и выше - не менее 30 % проектной прочности;</a:t>
            </a:r>
          </a:p>
          <a:p>
            <a:pPr marL="342900" marR="0" lvl="0" indent="-342900" algn="just" rtl="0" hangingPunct="0">
              <a:lnSpc>
                <a:spcPct val="100000"/>
              </a:lnSpc>
              <a:buFontTx/>
              <a:buChar char="-"/>
              <a:tabLst/>
            </a:pPr>
            <a:r>
              <a:rPr lang="ru-RU" sz="2000" b="0" i="1" u="none" strike="noStrike" kern="1200" cap="none" dirty="0" smtClean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для </a:t>
            </a:r>
            <a:r>
              <a:rPr lang="ru-RU" sz="2000" b="0" i="1" u="none" strike="noStrike" kern="1200" cap="none" dirty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конструкций, подвергающихся по окончании выдерживания переменному </a:t>
            </a:r>
            <a:endParaRPr lang="ru-RU" sz="2000" b="0" i="1" u="none" strike="noStrike" kern="1200" cap="none" dirty="0" smtClean="0">
              <a:ln>
                <a:noFill/>
              </a:ln>
              <a:solidFill>
                <a:srgbClr val="0000FF"/>
              </a:solidFill>
              <a:latin typeface="Times New Roman" pitchFamily="18"/>
              <a:ea typeface="Microsoft YaHei" pitchFamily="2"/>
              <a:cs typeface="Mangal" pitchFamily="2"/>
            </a:endParaRPr>
          </a:p>
          <a:p>
            <a:pPr marL="342900" marR="0" lvl="0" indent="-342900" algn="just" rtl="0" hangingPunct="0">
              <a:lnSpc>
                <a:spcPct val="100000"/>
              </a:lnSpc>
              <a:buFontTx/>
              <a:buChar char="-"/>
              <a:tabLst/>
            </a:pPr>
            <a:r>
              <a:rPr lang="ru-RU" sz="2000" b="0" i="1" u="none" strike="noStrike" kern="1200" cap="none" dirty="0" smtClean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замораживанию </a:t>
            </a:r>
            <a:r>
              <a:rPr lang="ru-RU" sz="2000" b="0" i="1" u="none" strike="noStrike" kern="1200" cap="none" dirty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и оттаиванию, - 70 % проектной прочности (что часто </a:t>
            </a:r>
            <a:endParaRPr lang="ru-RU" sz="2000" b="0" i="1" u="none" strike="noStrike" kern="1200" cap="none" dirty="0" smtClean="0">
              <a:ln>
                <a:noFill/>
              </a:ln>
              <a:solidFill>
                <a:srgbClr val="0000FF"/>
              </a:solidFill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tabLst/>
            </a:pPr>
            <a:r>
              <a:rPr lang="ru-RU" sz="2000" b="0" i="1" u="none" strike="noStrike" kern="1200" cap="none" dirty="0" smtClean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происходит </a:t>
            </a:r>
            <a:r>
              <a:rPr lang="ru-RU" sz="2000" b="0" i="1" u="none" strike="noStrike" kern="1200" cap="none" dirty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в жилищно-гражданском круглогодичном монолитном домостроении);</a:t>
            </a:r>
          </a:p>
          <a:p>
            <a:pPr marL="342900" marR="0" lvl="0" indent="-342900" algn="just" rtl="0" hangingPunct="0">
              <a:lnSpc>
                <a:spcPct val="100000"/>
              </a:lnSpc>
              <a:buFontTx/>
              <a:buChar char="-"/>
              <a:tabLst/>
            </a:pPr>
            <a:r>
              <a:rPr lang="ru-RU" sz="2000" b="0" i="1" u="none" strike="noStrike" kern="1200" cap="none" dirty="0" smtClean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для </a:t>
            </a:r>
            <a:r>
              <a:rPr lang="ru-RU" sz="2000" b="0" i="1" u="none" strike="noStrike" kern="1200" cap="none" dirty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бетона с противоморозными добавками к моменту охлаждения бетона </a:t>
            </a:r>
            <a:endParaRPr lang="ru-RU" sz="2000" b="0" i="1" u="none" strike="noStrike" kern="1200" cap="none" dirty="0" smtClean="0">
              <a:ln>
                <a:noFill/>
              </a:ln>
              <a:solidFill>
                <a:srgbClr val="0000FF"/>
              </a:solidFill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tabLst/>
            </a:pPr>
            <a:r>
              <a:rPr lang="ru-RU" sz="2000" b="0" i="1" u="none" strike="noStrike" kern="1200" cap="none" dirty="0" smtClean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до </a:t>
            </a:r>
            <a:r>
              <a:rPr lang="ru-RU" sz="2000" b="0" i="1" u="none" strike="noStrike" kern="1200" cap="none" dirty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температуры, на которую рассчитано количество добавок, - не менее 20 % </a:t>
            </a:r>
            <a:endParaRPr lang="ru-RU" sz="2000" b="0" i="1" u="none" strike="noStrike" kern="1200" cap="none" dirty="0" smtClean="0">
              <a:ln>
                <a:noFill/>
              </a:ln>
              <a:solidFill>
                <a:srgbClr val="0000FF"/>
              </a:solidFill>
              <a:latin typeface="Times New Roman" pitchFamily="18"/>
              <a:ea typeface="Microsoft YaHei" pitchFamily="2"/>
              <a:cs typeface="Mangal" pitchFamily="2"/>
            </a:endParaRPr>
          </a:p>
          <a:p>
            <a:pPr marR="0" lvl="0" algn="just" rtl="0" hangingPunct="0">
              <a:lnSpc>
                <a:spcPct val="100000"/>
              </a:lnSpc>
              <a:tabLst/>
            </a:pPr>
            <a:r>
              <a:rPr lang="ru-RU" sz="2000" b="0" i="1" u="none" strike="noStrike" kern="1200" cap="none" dirty="0" smtClean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проектной </a:t>
            </a:r>
            <a:r>
              <a:rPr lang="ru-RU" sz="2000" b="0" i="1" u="none" strike="noStrike" kern="1200" cap="none" dirty="0">
                <a:ln>
                  <a:noFill/>
                </a:ln>
                <a:solidFill>
                  <a:srgbClr val="0000FF"/>
                </a:solidFill>
                <a:latin typeface="Times New Roman" pitchFamily="18"/>
                <a:ea typeface="Microsoft YaHei" pitchFamily="2"/>
                <a:cs typeface="Mangal" pitchFamily="2"/>
              </a:rPr>
              <a:t>прочности.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 cap="none" dirty="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8000" y="199800"/>
            <a:ext cx="9576000" cy="2464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just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На </a:t>
            </a:r>
            <a:r>
              <a:rPr lang="ru-RU" sz="2000" b="0" i="0" u="none" strike="noStrike" kern="1200" cap="none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Microsoft YaHei" pitchFamily="2"/>
                <a:cs typeface="Mangal" pitchFamily="2"/>
              </a:rPr>
              <a:t>рис.9</a:t>
            </a: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приведен примерный график роста прочности бетона класса В22,5 (марка 300) в зависимости от температуры выдерживания бетона. Показано, что только обязательный контролируемый обогрев бетона до температур +50...+60°С может обеспечить достижение критической и распалубочной прочности в сроки выдерживания конструкций, приведенные на рис.1 и 2.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40000" y="1687319"/>
            <a:ext cx="7128000" cy="5110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32000" y="6747479"/>
            <a:ext cx="9562320" cy="961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000" b="1" i="0" u="none" strike="noStrike" kern="1200" cap="none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Microsoft YaHei" pitchFamily="2"/>
                <a:cs typeface="Mangal" pitchFamily="2"/>
              </a:rPr>
              <a:t>Рис. 9.</a:t>
            </a: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Рост прочности бетона класса В22,5 в зависимости от температуры выдерживания.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503999" y="503999"/>
            <a:ext cx="9071640" cy="691200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 algn="just">
              <a:spcBef>
                <a:spcPts val="0"/>
              </a:spcBef>
              <a:buNone/>
            </a:pPr>
            <a:r>
              <a:rPr lang="ru-RU" sz="1200" b="1" dirty="0">
                <a:latin typeface="Times New Roman" pitchFamily="18"/>
              </a:rPr>
              <a:t>     </a:t>
            </a:r>
            <a:r>
              <a:rPr lang="ru-RU" sz="2000" b="1" i="1" dirty="0">
                <a:solidFill>
                  <a:srgbClr val="0000FF"/>
                </a:solidFill>
                <a:latin typeface="Times New Roman" pitchFamily="18"/>
              </a:rPr>
              <a:t>Распалубка незагруженных горизонтальных конструкций может производиться при достижении бетоном прочности 70 % от </a:t>
            </a:r>
            <a:r>
              <a:rPr lang="en-US" sz="2000" b="1" i="1" dirty="0">
                <a:solidFill>
                  <a:srgbClr val="0000FF"/>
                </a:solidFill>
                <a:latin typeface="Times New Roman" pitchFamily="18"/>
              </a:rPr>
              <a:t>R</a:t>
            </a:r>
            <a:r>
              <a:rPr lang="ru-RU" sz="2000" b="1" i="1" baseline="-26000" dirty="0">
                <a:solidFill>
                  <a:srgbClr val="0000FF"/>
                </a:solidFill>
                <a:latin typeface="Times New Roman" pitchFamily="18"/>
              </a:rPr>
              <a:t>28</a:t>
            </a:r>
            <a:r>
              <a:rPr lang="ru-RU" sz="2000" b="1" i="1" dirty="0">
                <a:solidFill>
                  <a:srgbClr val="0000FF"/>
                </a:solidFill>
                <a:latin typeface="Times New Roman" pitchFamily="18"/>
              </a:rPr>
              <a:t> при пролетах до 6 м и 80 % при пролетах более 6 м.</a:t>
            </a:r>
            <a:r>
              <a:rPr lang="ru-RU" sz="2000" b="1" dirty="0">
                <a:latin typeface="Times New Roman" pitchFamily="18"/>
              </a:rPr>
              <a:t> Если в процессе снятия опалубки в пролете перекрытия устанавливаются промежуточные опоры, прочность бетона может быть снижена. При этом допускаемый уровень прочности бетона перекрытий, число, расположение и способ установки промежуточных опор определяются ППР и согласовываются с проектной организацией.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b="1" i="1" dirty="0">
                <a:solidFill>
                  <a:srgbClr val="0000FF"/>
                </a:solidFill>
                <a:latin typeface="Times New Roman" pitchFamily="18"/>
              </a:rPr>
              <a:t>     Минимальная прочность бетона при распалубке загруженных конструкций, в том числе с учетом нагрузки от вышележащего свежеуложенного бетона, также определяется ППР и согласовывается с проектной организацией.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b="1" dirty="0">
                <a:latin typeface="Times New Roman" pitchFamily="18"/>
              </a:rPr>
              <a:t>      Особо опасные ситуации возникают при бетонировании перекрытий, когда технологические нагрузки от свежеуложенного бетона и сопутствующих воз­действий передаются на нижерасположенное перекрытие и могут в 1,5-2,5 раза превышать его расчетную эксплуатационную нагрузку. В таких условиях даже 100 %-</a:t>
            </a:r>
            <a:r>
              <a:rPr lang="ru-RU" sz="2000" b="1" dirty="0" err="1">
                <a:latin typeface="Times New Roman" pitchFamily="18"/>
              </a:rPr>
              <a:t>ная</a:t>
            </a:r>
            <a:r>
              <a:rPr lang="ru-RU" sz="2000" b="1" dirty="0">
                <a:latin typeface="Times New Roman" pitchFamily="18"/>
              </a:rPr>
              <a:t> прочность бетона нижнего перекрытия может оказаться недостаточной и вызвать аварийную ситуацию с тяжелыми последствиями. </a:t>
            </a:r>
            <a:r>
              <a:rPr lang="ru-RU" sz="2000" b="1" i="1" dirty="0">
                <a:solidFill>
                  <a:srgbClr val="0000FF"/>
                </a:solidFill>
                <a:latin typeface="Times New Roman" pitchFamily="18"/>
              </a:rPr>
              <a:t>Чтобы исключить возможность аварий, технологические нагрузки от бетонируемой монолитной плиты распределяют на 2-3 нижележащих перекрытия с помощью про межуточных опор.</a:t>
            </a:r>
            <a:r>
              <a:rPr lang="ru-RU" sz="2000" b="1" dirty="0">
                <a:latin typeface="Times New Roman" pitchFamily="18"/>
              </a:rPr>
              <a:t> В качестве последних используют инвентарные стойки опалубки перекрытий, размещая их в центре или третях свободного пролета плит. Для учета </a:t>
            </a:r>
            <a:r>
              <a:rPr lang="ru-RU" sz="2000" b="1" dirty="0" err="1">
                <a:latin typeface="Times New Roman" pitchFamily="18"/>
              </a:rPr>
              <a:t>переопирания</a:t>
            </a:r>
            <a:r>
              <a:rPr lang="ru-RU" sz="2000" b="1" dirty="0">
                <a:latin typeface="Times New Roman" pitchFamily="18"/>
              </a:rPr>
              <a:t> можно рекомендовать двойной комплект стоек опалубки перекрытия.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503999" y="-110160"/>
            <a:ext cx="9071640" cy="126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2400" b="1">
                <a:solidFill>
                  <a:srgbClr val="0000CC"/>
                </a:solidFill>
                <a:latin typeface="Times New Roman" pitchFamily="18"/>
              </a:rPr>
              <a:t>6. Дополнительные технологические и инженерные мероприятия для ускорения оборачиваемости опалубки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360000" y="1152000"/>
            <a:ext cx="9360000" cy="612000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 algn="ctr">
              <a:spcBef>
                <a:spcPts val="0"/>
              </a:spcBef>
              <a:buNone/>
            </a:pPr>
            <a:r>
              <a:rPr lang="ru-RU" sz="2000" b="1" i="1">
                <a:solidFill>
                  <a:srgbClr val="0000FF"/>
                </a:solidFill>
                <a:latin typeface="Times New Roman" pitchFamily="18"/>
              </a:rPr>
              <a:t>Для ускорения оборачиваемости опалубки могут использоваться следующие методы: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b="1">
                <a:latin typeface="Times New Roman" pitchFamily="18"/>
              </a:rPr>
              <a:t>- инвентарное утепление опалубки, прежде всего вертикальной, такими материалами, как пенополистирол, пеноплекс, пенополиэтилен, жесткие минераловатные плиты. Утепление палубы из ламинированной фанеры пенополистиролом ПСБС-25 толщиной 50 мм позволяет сократить время выдерживания бетона до достижения критической прочности при равных условиях обогрева на 12-18 часов (см. </a:t>
            </a:r>
            <a:r>
              <a:rPr lang="ru-RU" sz="2000" b="1">
                <a:solidFill>
                  <a:srgbClr val="FF0000"/>
                </a:solidFill>
                <a:latin typeface="Times New Roman" pitchFamily="18"/>
              </a:rPr>
              <a:t>рис. 10.</a:t>
            </a:r>
            <a:r>
              <a:rPr lang="ru-RU" sz="2000" b="1">
                <a:latin typeface="Times New Roman" pitchFamily="18"/>
              </a:rPr>
              <a:t>);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b="1">
                <a:latin typeface="Times New Roman" pitchFamily="18"/>
              </a:rPr>
              <a:t>- применение предварительно разогретых бетонных смесей с использованием эффекта «горячего термоса»;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b="1">
                <a:latin typeface="Times New Roman" pitchFamily="18"/>
              </a:rPr>
              <a:t>- увеличение количества вводимого тепла за счет более частого расположения нагревательных проводов (до 500.. .600 Вт/м);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b="1">
                <a:latin typeface="Times New Roman" pitchFamily="18"/>
              </a:rPr>
              <a:t>- применение греющих опалубочных систем, прежде всего при бетонировании колонн;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b="1">
                <a:latin typeface="Times New Roman" pitchFamily="18"/>
              </a:rPr>
              <a:t>- создание общих или локальных тепляков в пределах этажа для достижения под перекрытием температуры +5...+20 °С за счет применения различных теплогенераторов и брезентовых, в том числе утепленных, завес;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b="1">
                <a:latin typeface="Times New Roman" pitchFamily="18"/>
              </a:rPr>
              <a:t>- различные приемы распалубки, позволяющие снизить перепад темпера тур наружного воздуха и открытой поверхности бетона до нормируемого уровня по СНиП 3.03.01-87 (табл. 6, п. 8);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b="1">
                <a:latin typeface="Times New Roman" pitchFamily="18"/>
              </a:rPr>
              <a:t>- контролируемый местный и общий дополнительный обогрев конструкций, в которых бетон достиг критической прочности;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b="1">
                <a:latin typeface="Times New Roman" pitchFamily="18"/>
              </a:rPr>
              <a:t>- устройство пароизоляции и инвентарной тепловой защиты по верху перекрытий;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b="1">
                <a:latin typeface="Times New Roman" pitchFamily="18"/>
              </a:rPr>
              <a:t>- применение жестких и гибких термоактивных покрытий бетона;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b="1">
                <a:latin typeface="Times New Roman" pitchFamily="18"/>
              </a:rPr>
              <a:t>- использование в бетонных смесях специальных химических добавок, повышающих раннюю прочность бетона (например, добавки класса «Реобилд» фирмы МАК (Италия)), а также другие методы.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4000" y="1021679"/>
            <a:ext cx="5070600" cy="2881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280840" y="1007999"/>
            <a:ext cx="4588919" cy="30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864000" y="4222440"/>
            <a:ext cx="8405640" cy="2689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1800" b="1" i="0" u="none" strike="noStrike" kern="1200" cap="none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Microsoft YaHei" pitchFamily="2"/>
                <a:cs typeface="Mangal" pitchFamily="2"/>
              </a:rPr>
              <a:t>Рис. 10.</a:t>
            </a:r>
            <a:r>
              <a:rPr lang="ru-RU" sz="18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Температурно-прочностное поведение бетона класса В22,5 при обогреве и выдерживании в утепленной и неутепленной опалубке: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18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а - изменение температуры бетона; б - рост прочности бетона: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18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1 - бетон В22,5 в утепленной опалубке (ламинированная фанера = 18мм + ПСБС = 25...50 мм);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18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2 - бетон в неутепленной опалубке (ламинированная фанера = 18 мм)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503999" y="432000"/>
            <a:ext cx="9071640" cy="126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2400" b="1">
                <a:solidFill>
                  <a:srgbClr val="0000CC"/>
                </a:solidFill>
                <a:latin typeface="Times New Roman" pitchFamily="18"/>
              </a:rPr>
              <a:t>7. Распалубка монолитных конструкций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360000" y="1728000"/>
            <a:ext cx="9360000" cy="532044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0" marR="6480" lvl="0" indent="0" algn="just">
              <a:buNone/>
              <a:tabLst>
                <a:tab pos="487800" algn="l"/>
              </a:tabLst>
            </a:pPr>
            <a:r>
              <a:rPr lang="ru-RU" sz="2000" b="1">
                <a:latin typeface="Times New Roman" pitchFamily="18"/>
              </a:rPr>
              <a:t>       </a:t>
            </a:r>
            <a:r>
              <a:rPr lang="ru-RU" sz="2000" b="1" i="1">
                <a:solidFill>
                  <a:srgbClr val="0000FF"/>
                </a:solidFill>
                <a:latin typeface="Times New Roman" pitchFamily="18"/>
              </a:rPr>
              <a:t>Распалубку монолитных конструкций необходимо производить при достижении бетоном распалубочной прочности.</a:t>
            </a:r>
            <a:r>
              <a:rPr lang="ru-RU" sz="2000" b="1">
                <a:latin typeface="Times New Roman" pitchFamily="18"/>
              </a:rPr>
              <a:t> Распалубочная прочность монолитных конструкций должна быть оговорена в проектной документации или приниматься в соответствии с требованиями действующих норм.</a:t>
            </a:r>
          </a:p>
          <a:p>
            <a:pPr marL="0" marR="6480" lvl="0" indent="0" algn="just">
              <a:buNone/>
              <a:tabLst>
                <a:tab pos="487800" algn="l"/>
              </a:tabLst>
            </a:pPr>
            <a:r>
              <a:rPr lang="ru-RU" sz="2000" b="1">
                <a:latin typeface="Times New Roman" pitchFamily="18"/>
              </a:rPr>
              <a:t>     Допускается определять минимальную распалубочную прочность монолитных конструкций, загружаемых в стадии возведения здания технологическими нагрузками, возникающими при бетонировании вышележащих перекрытий, возведении перегородок, складирова­нии материалов и т. п., на стадии разработки ППР или технологических карт и согласовывать с про­ектной организацией.</a:t>
            </a:r>
          </a:p>
          <a:p>
            <a:pPr marL="0" marR="6480" lvl="0" indent="0" algn="just">
              <a:buNone/>
              <a:tabLst>
                <a:tab pos="487800" algn="l"/>
              </a:tabLst>
            </a:pPr>
            <a:r>
              <a:rPr lang="ru-RU" sz="2000" b="1">
                <a:latin typeface="Times New Roman" pitchFamily="18"/>
              </a:rPr>
              <a:t>       </a:t>
            </a:r>
            <a:r>
              <a:rPr lang="ru-RU" sz="2000" b="1" i="1">
                <a:solidFill>
                  <a:srgbClr val="0000FF"/>
                </a:solidFill>
                <a:latin typeface="Times New Roman" pitchFamily="18"/>
              </a:rPr>
              <a:t>Распалубочную прочность бетона следует определять непосредственно в конструкции неразрушающими методами.</a:t>
            </a:r>
          </a:p>
          <a:p>
            <a:pPr marL="0" marR="6480" lvl="0" indent="0" algn="just">
              <a:buNone/>
              <a:tabLst>
                <a:tab pos="487800" algn="l"/>
              </a:tabLst>
            </a:pPr>
            <a:r>
              <a:rPr lang="ru-RU" sz="2000">
                <a:latin typeface="Times New Roman" pitchFamily="18"/>
              </a:rPr>
              <a:t>       Рост прочности бетона в зависимости от температуры окружающего воздуха или ТВО, (в % от R</a:t>
            </a:r>
            <a:r>
              <a:rPr lang="ru-RU" sz="2000" baseline="-26000">
                <a:latin typeface="Times New Roman" pitchFamily="18"/>
              </a:rPr>
              <a:t>28</a:t>
            </a:r>
            <a:r>
              <a:rPr lang="ru-RU" sz="2000">
                <a:latin typeface="Times New Roman" pitchFamily="18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2000" y="1767240"/>
            <a:ext cx="4824000" cy="34167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582919" y="1152000"/>
            <a:ext cx="7201080" cy="9018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Класс С15–С25 на основе портландцемента марки М400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033880" y="1883520"/>
            <a:ext cx="4758120" cy="32781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576000" y="5472000"/>
            <a:ext cx="9000000" cy="110591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000" b="1" i="0" u="none" strike="noStrike" kern="1200" cap="none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Microsoft YaHei" pitchFamily="2"/>
                <a:cs typeface="Mangal" pitchFamily="2"/>
              </a:rPr>
              <a:t>Рис. 11.</a:t>
            </a: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 График скорости набора прочности бетона в зависимости от температуры ТВО (тепло влажностной обработки) [1]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2000" b="0" i="0" u="none" strike="noStrike" kern="1200" cap="none">
              <a:ln>
                <a:noFill/>
              </a:ln>
              <a:latin typeface="Times New Roman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60000" y="360000"/>
            <a:ext cx="9288000" cy="684000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0" marR="12240" lvl="0" indent="0" algn="just">
              <a:buNone/>
              <a:tabLst>
                <a:tab pos="487800" algn="l"/>
              </a:tabLst>
            </a:pPr>
            <a:r>
              <a:rPr lang="ru-RU" sz="900" b="1">
                <a:latin typeface="Arial" pitchFamily="18"/>
              </a:rPr>
              <a:t>    </a:t>
            </a:r>
            <a:r>
              <a:rPr lang="ru-RU" sz="2000" b="1">
                <a:latin typeface="Times New Roman" pitchFamily="18"/>
              </a:rPr>
              <a:t>   Возможно, применять технологию ранней распалубки монолитных перекрытий с применением подпорок или страховочных подпорок.</a:t>
            </a:r>
          </a:p>
          <a:p>
            <a:pPr marL="0" marR="3240" lvl="0" indent="0" algn="just">
              <a:buNone/>
              <a:tabLst>
                <a:tab pos="487800" algn="l"/>
              </a:tabLst>
            </a:pPr>
            <a:r>
              <a:rPr lang="ru-RU" sz="2000" b="1">
                <a:latin typeface="Times New Roman" pitchFamily="18"/>
              </a:rPr>
              <a:t>       Каскадная технология возведения многоэтажных каркасных зданий предусматривает многоуровневую систему подпорок для передачи нагрузки на нижележащие перекрытия с учетом набран­ной ими прочности. При этой технологии система подпорок должна передавать нагрузки на достаточное количество этажей, чтобы обеспечить восприятие монолитными плитами дополнительных нагру­зок без чрезмерных деформаций, превышающих допустимые.</a:t>
            </a:r>
          </a:p>
          <a:p>
            <a:pPr marL="0" marR="6480" lvl="0" indent="0" algn="just">
              <a:buNone/>
              <a:tabLst>
                <a:tab pos="487800" algn="l"/>
              </a:tabLst>
            </a:pPr>
            <a:r>
              <a:rPr lang="ru-RU" sz="2000" b="1">
                <a:latin typeface="Times New Roman" pitchFamily="18"/>
              </a:rPr>
              <a:t>     </a:t>
            </a:r>
            <a:r>
              <a:rPr lang="ru-RU" sz="2000" b="1" i="1">
                <a:solidFill>
                  <a:srgbClr val="0000FF"/>
                </a:solidFill>
                <a:latin typeface="Times New Roman" pitchFamily="18"/>
              </a:rPr>
              <a:t>  В качестве подпорок или страховочных подпорок следует использовать отдельные телескопические стойки или опорные башни.</a:t>
            </a:r>
            <a:r>
              <a:rPr lang="ru-RU" sz="2000" b="1">
                <a:latin typeface="Times New Roman" pitchFamily="18"/>
              </a:rPr>
              <a:t> Порядок и схемы установки и демонтажа подпорок и страховочных подпорок определяются в ППР или технологических картах.</a:t>
            </a:r>
          </a:p>
          <a:p>
            <a:pPr marL="277560" lvl="0" indent="0" algn="ctr">
              <a:buNone/>
              <a:tabLst>
                <a:tab pos="1039680" algn="l"/>
              </a:tabLst>
            </a:pPr>
            <a:r>
              <a:rPr lang="ru-RU" sz="2000" i="1">
                <a:solidFill>
                  <a:srgbClr val="0000FF"/>
                </a:solidFill>
                <a:latin typeface="Times New Roman" pitchFamily="18"/>
              </a:rPr>
              <a:t>Системы подпорок и страховочных подпорок имеют следующие преимущества:</a:t>
            </a:r>
          </a:p>
          <a:p>
            <a:pPr marL="457200" marR="9000" lvl="0" indent="271080" algn="just">
              <a:tabLst>
                <a:tab pos="1371600" algn="l"/>
              </a:tabLst>
            </a:pPr>
            <a:r>
              <a:rPr lang="ru-RU" sz="2000">
                <a:latin typeface="Times New Roman" pitchFamily="18"/>
              </a:rPr>
              <a:t>при применении системы подпорок выполняется полная распалубка монолитной плиты, т. е. можно сразу убрать опалубку из-под перекрытия. При этом плиты несут свой собственный вес, и нагрузка на подпорки мала;</a:t>
            </a:r>
          </a:p>
          <a:p>
            <a:pPr marL="457200" marR="6480" lvl="0" indent="271080" algn="just">
              <a:tabLst>
                <a:tab pos="1371600" algn="l"/>
                <a:tab pos="1459800" algn="l"/>
              </a:tabLst>
            </a:pPr>
            <a:r>
              <a:rPr lang="ru-RU" sz="2000">
                <a:latin typeface="Times New Roman" pitchFamily="18"/>
              </a:rPr>
              <a:t>при установке страховочных подпорок распалубку можно выполнять на более ранних стадиях. На монолитные плиты приходится меньшая нагрузка, так как часть нагрузки несут страховочные под­порки.       </a:t>
            </a:r>
          </a:p>
          <a:p>
            <a:pPr marL="0" marR="6480" lvl="0" indent="0" algn="just">
              <a:buNone/>
              <a:tabLst>
                <a:tab pos="457200" algn="l"/>
                <a:tab pos="545400" algn="l"/>
              </a:tabLst>
            </a:pPr>
            <a:r>
              <a:rPr lang="ru-RU" sz="2000" b="1">
                <a:latin typeface="Times New Roman" pitchFamily="18"/>
              </a:rPr>
              <a:t>      </a:t>
            </a:r>
            <a:r>
              <a:rPr lang="ru-RU" sz="2000" b="1" i="1">
                <a:solidFill>
                  <a:srgbClr val="0000FF"/>
                </a:solidFill>
                <a:latin typeface="Times New Roman" pitchFamily="18"/>
              </a:rPr>
              <a:t>Технологическая последовательность распалубки и установки подпорок и страховочных подпорок должна быть рассчитана и спланирована таким образом, чтобы нагрузка от собственного веса и технологическая нагрузка не превышали несущей способности плиты, подпорок и страховоч­ных подпорок в зависимости от набранной прочности бетона к моменту снятия опалубки и установки подпорок и страховочных подпорок.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BD">
              <a:alpha val="9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709280" y="92160"/>
            <a:ext cx="6702840" cy="61718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432000" y="6300000"/>
            <a:ext cx="9432000" cy="1692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000" b="1" i="0" u="none" strike="noStrike" kern="1200" cap="none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Microsoft YaHei" pitchFamily="2"/>
                <a:cs typeface="Mangal" pitchFamily="2"/>
              </a:rPr>
              <a:t>Рис.12. </a:t>
            </a: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Рациональные схемы расстановки подпорок или страховочных подпорок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ru-RU" sz="2000" b="0" i="0" u="none" strike="noStrike" kern="1200" cap="none">
                <a:ln>
                  <a:noFill/>
                </a:ln>
                <a:latin typeface="Times New Roman" pitchFamily="18"/>
                <a:ea typeface="Microsoft YaHei" pitchFamily="2"/>
                <a:cs typeface="Mangal" pitchFamily="2"/>
              </a:rPr>
              <a:t>1 — плита; 2 — колонна; 3 — подпорка или страховочная подпорка; 4 — опорная башня (страховочный элемент)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ru-RU" sz="10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бычный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bstractYellow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Impress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1486</TotalTime>
  <Words>3719</Words>
  <Application>Microsoft Office PowerPoint</Application>
  <PresentationFormat>Произвольный</PresentationFormat>
  <Paragraphs>222</Paragraphs>
  <Slides>42</Slides>
  <Notes>42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42</vt:i4>
      </vt:variant>
    </vt:vector>
  </HeadingPairs>
  <TitlesOfParts>
    <vt:vector size="46" baseType="lpstr">
      <vt:lpstr>Обычный</vt:lpstr>
      <vt:lpstr>Обычный 1</vt:lpstr>
      <vt:lpstr>AbstractYellow</vt:lpstr>
      <vt:lpstr>Impress</vt:lpstr>
      <vt:lpstr>ТЕХНОЛОГИЯ ВОЗВЕДЕНИЯ ЖИЛЫХ И ОБЩЕСТВЕННЫХ ЗДАНИЙ С МОНОЛИТНЫМ ЖЕЛЕЗОБЕТОННЫМ КАРКАСОМ</vt:lpstr>
      <vt:lpstr>Вопросы</vt:lpstr>
      <vt:lpstr>1. Выбор типа и конструктивной системы опалубки</vt:lpstr>
      <vt:lpstr>Презентация PowerPoint</vt:lpstr>
      <vt:lpstr>Презентация PowerPoint</vt:lpstr>
      <vt:lpstr>Презентация PowerPoint</vt:lpstr>
      <vt:lpstr>Презентация PowerPoint</vt:lpstr>
      <vt:lpstr>2. Заданный темп возведения монолитных конструкций</vt:lpstr>
      <vt:lpstr>Презентация PowerPoint</vt:lpstr>
      <vt:lpstr>Презентация PowerPoint</vt:lpstr>
      <vt:lpstr>3. Опалубка и опалубочные работы</vt:lpstr>
      <vt:lpstr>Презентация PowerPoint</vt:lpstr>
      <vt:lpstr>Презентация PowerPoint</vt:lpstr>
      <vt:lpstr>Презентация PowerPoint</vt:lpstr>
      <vt:lpstr>3.2.1.Опалубка перекрытий на телескопических стойках.</vt:lpstr>
      <vt:lpstr>Презентация PowerPoint</vt:lpstr>
      <vt:lpstr>Презентация PowerPoint</vt:lpstr>
      <vt:lpstr>Презентация PowerPoint</vt:lpstr>
      <vt:lpstr>Презентация PowerPoint</vt:lpstr>
      <vt:lpstr>3.2.3.Опалубка перекрытия на основе опорных башен</vt:lpstr>
      <vt:lpstr>Презентация PowerPoint</vt:lpstr>
      <vt:lpstr>3.3. Опалубка перекрытий на столах.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6. Дополнительные технологические и инженерные мероприятия для ускорения оборачиваемости опалубки</vt:lpstr>
      <vt:lpstr>Презентация PowerPoint</vt:lpstr>
      <vt:lpstr>7. Распалубка монолитных конструкций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ВОЗВЕДЕНИЯ ЖИЛЫХ И ОБЩЕСТВЕННЫХ ЗДАНИЙ С МОНОЛИТНЫМ ЖЕЛЕЗОБЕТОННЫМ КАРКАСОМ</dc:title>
  <dc:creator>Анатолий Гольцев</dc:creator>
  <cp:lastModifiedBy>Анатолий Гольцев</cp:lastModifiedBy>
  <cp:revision>23</cp:revision>
  <dcterms:created xsi:type="dcterms:W3CDTF">2018-09-24T20:13:45Z</dcterms:created>
  <dcterms:modified xsi:type="dcterms:W3CDTF">2019-09-23T07:42:17Z</dcterms:modified>
</cp:coreProperties>
</file>